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7" r:id="rId2"/>
    <p:sldId id="269" r:id="rId3"/>
    <p:sldId id="268" r:id="rId4"/>
    <p:sldId id="270" r:id="rId5"/>
    <p:sldId id="287" r:id="rId6"/>
    <p:sldId id="316" r:id="rId7"/>
    <p:sldId id="283" r:id="rId8"/>
    <p:sldId id="257" r:id="rId9"/>
    <p:sldId id="289" r:id="rId10"/>
    <p:sldId id="284" r:id="rId11"/>
    <p:sldId id="292" r:id="rId12"/>
    <p:sldId id="290" r:id="rId13"/>
    <p:sldId id="291" r:id="rId14"/>
    <p:sldId id="285" r:id="rId15"/>
    <p:sldId id="275" r:id="rId16"/>
    <p:sldId id="288" r:id="rId17"/>
    <p:sldId id="294" r:id="rId18"/>
    <p:sldId id="295" r:id="rId19"/>
    <p:sldId id="293"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73" r:id="rId34"/>
    <p:sldId id="309" r:id="rId35"/>
    <p:sldId id="310" r:id="rId36"/>
    <p:sldId id="311" r:id="rId37"/>
    <p:sldId id="312" r:id="rId38"/>
    <p:sldId id="271" r:id="rId39"/>
    <p:sldId id="266" r:id="rId40"/>
    <p:sldId id="313" r:id="rId41"/>
    <p:sldId id="263" r:id="rId42"/>
    <p:sldId id="315" r:id="rId43"/>
    <p:sldId id="28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autoAdjust="0"/>
    <p:restoredTop sz="93323" autoAdjust="0"/>
  </p:normalViewPr>
  <p:slideViewPr>
    <p:cSldViewPr>
      <p:cViewPr varScale="1">
        <p:scale>
          <a:sx n="109" d="100"/>
          <a:sy n="109" d="100"/>
        </p:scale>
        <p:origin x="20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EACDC-4517-4946-89F4-08A88B2FB15D}"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fr-FR"/>
        </a:p>
      </dgm:t>
    </dgm:pt>
    <dgm:pt modelId="{CBD9A8F0-19EF-474B-AAB5-AE245A541B92}">
      <dgm:prSet phldrT="[Texte]" custT="1"/>
      <dgm:spPr>
        <a:gradFill rotWithShape="0">
          <a:gsLst>
            <a:gs pos="14016">
              <a:srgbClr val="D9A800"/>
            </a:gs>
            <a:gs pos="34020">
              <a:srgbClr val="E5B400"/>
            </a:gs>
            <a:gs pos="54000">
              <a:srgbClr val="F0C000"/>
            </a:gs>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r>
            <a:rPr lang="fr-FR" sz="2400" b="1"/>
            <a:t>Prévention</a:t>
          </a:r>
        </a:p>
      </dgm:t>
    </dgm:pt>
    <dgm:pt modelId="{06EF704B-0FEA-9C4D-949D-0EAE97831E5E}" type="parTrans" cxnId="{D58BC581-82D4-5B41-B847-1C8EF89620FB}">
      <dgm:prSet/>
      <dgm:spPr/>
      <dgm:t>
        <a:bodyPr/>
        <a:lstStyle/>
        <a:p>
          <a:endParaRPr lang="fr-FR"/>
        </a:p>
      </dgm:t>
    </dgm:pt>
    <dgm:pt modelId="{C3D75DE8-8CB2-8948-B45D-96BD2719F1B7}" type="sibTrans" cxnId="{D58BC581-82D4-5B41-B847-1C8EF89620FB}">
      <dgm:prSet/>
      <dgm:spPr/>
      <dgm:t>
        <a:bodyPr/>
        <a:lstStyle/>
        <a:p>
          <a:endParaRPr lang="fr-FR"/>
        </a:p>
      </dgm:t>
    </dgm:pt>
    <dgm:pt modelId="{00FC29C6-3B39-B045-BB9A-891F356223DE}">
      <dgm:prSet phldrT="[Texte]" custT="1"/>
      <dgm:spPr/>
      <dgm:t>
        <a:bodyPr/>
        <a:lstStyle/>
        <a:p>
          <a:r>
            <a:rPr lang="fr-FR" sz="2400" b="1"/>
            <a:t>détection/évaluation</a:t>
          </a:r>
        </a:p>
      </dgm:t>
    </dgm:pt>
    <dgm:pt modelId="{5F5B86D8-3D06-9145-8074-14A2646CD310}" type="parTrans" cxnId="{160D75B4-E594-CB41-85CE-F3E551C9E464}">
      <dgm:prSet/>
      <dgm:spPr/>
      <dgm:t>
        <a:bodyPr/>
        <a:lstStyle/>
        <a:p>
          <a:endParaRPr lang="fr-FR"/>
        </a:p>
      </dgm:t>
    </dgm:pt>
    <dgm:pt modelId="{D39E7A2E-0818-924B-81E2-63470C88AD2F}" type="sibTrans" cxnId="{160D75B4-E594-CB41-85CE-F3E551C9E464}">
      <dgm:prSet/>
      <dgm:spPr/>
      <dgm:t>
        <a:bodyPr/>
        <a:lstStyle/>
        <a:p>
          <a:endParaRPr lang="fr-FR"/>
        </a:p>
      </dgm:t>
    </dgm:pt>
    <dgm:pt modelId="{1DFBDDE6-FCF8-6E4C-B371-2F4738AE3751}">
      <dgm:prSet phldrT="[Texte]"/>
      <dgm:spPr/>
      <dgm:t>
        <a:bodyPr/>
        <a:lstStyle/>
        <a:p>
          <a:r>
            <a:rPr lang="fr-FR" b="1"/>
            <a:t>Répression</a:t>
          </a:r>
        </a:p>
      </dgm:t>
    </dgm:pt>
    <dgm:pt modelId="{8D64BE47-D70C-A145-BFB4-2EBB597F100A}" type="parTrans" cxnId="{CC9F7702-D8CE-2544-AE4E-1BFA1E0B26DB}">
      <dgm:prSet/>
      <dgm:spPr/>
      <dgm:t>
        <a:bodyPr/>
        <a:lstStyle/>
        <a:p>
          <a:endParaRPr lang="fr-FR"/>
        </a:p>
      </dgm:t>
    </dgm:pt>
    <dgm:pt modelId="{F9CB0FC8-28B3-AA4E-ADC7-129FA6C467B6}" type="sibTrans" cxnId="{CC9F7702-D8CE-2544-AE4E-1BFA1E0B26DB}">
      <dgm:prSet/>
      <dgm:spPr/>
      <dgm:t>
        <a:bodyPr/>
        <a:lstStyle/>
        <a:p>
          <a:endParaRPr lang="fr-FR"/>
        </a:p>
      </dgm:t>
    </dgm:pt>
    <dgm:pt modelId="{E3A74239-4B68-B645-9492-5A0B516AA3F1}">
      <dgm:prSet phldrT="[Texte]"/>
      <dgm:spPr/>
      <dgm:t>
        <a:bodyPr/>
        <a:lstStyle/>
        <a:p>
          <a:r>
            <a:rPr lang="fr-FR" b="1"/>
            <a:t>Réparation</a:t>
          </a:r>
        </a:p>
      </dgm:t>
    </dgm:pt>
    <dgm:pt modelId="{160425BC-FE4B-714A-ACEF-1296C0291F99}" type="parTrans" cxnId="{68C2286D-8352-074C-9614-1639FAAEE164}">
      <dgm:prSet/>
      <dgm:spPr/>
      <dgm:t>
        <a:bodyPr/>
        <a:lstStyle/>
        <a:p>
          <a:endParaRPr lang="fr-FR"/>
        </a:p>
      </dgm:t>
    </dgm:pt>
    <dgm:pt modelId="{F790B12E-8E09-D34C-B955-525BCEBEE669}" type="sibTrans" cxnId="{68C2286D-8352-074C-9614-1639FAAEE164}">
      <dgm:prSet/>
      <dgm:spPr/>
      <dgm:t>
        <a:bodyPr/>
        <a:lstStyle/>
        <a:p>
          <a:endParaRPr lang="fr-FR"/>
        </a:p>
      </dgm:t>
    </dgm:pt>
    <dgm:pt modelId="{2C78F55F-0F5D-6849-A4A1-4EC757860526}">
      <dgm:prSet phldrT="[Texte]" custT="1"/>
      <dgm:spPr/>
      <dgm:t>
        <a:bodyPr/>
        <a:lstStyle/>
        <a:p>
          <a:r>
            <a:rPr lang="fr-FR" sz="2000" b="1"/>
            <a:t>Coopération</a:t>
          </a:r>
        </a:p>
      </dgm:t>
    </dgm:pt>
    <dgm:pt modelId="{F5DB7717-65E7-5141-9826-22B698DD78E2}" type="parTrans" cxnId="{4DF68EBC-4442-BB4C-B799-DD08C35DDAEA}">
      <dgm:prSet/>
      <dgm:spPr/>
      <dgm:t>
        <a:bodyPr/>
        <a:lstStyle/>
        <a:p>
          <a:endParaRPr lang="fr-FR"/>
        </a:p>
      </dgm:t>
    </dgm:pt>
    <dgm:pt modelId="{8BE04EEB-F457-2243-9B9B-6CA628ED2FE4}" type="sibTrans" cxnId="{4DF68EBC-4442-BB4C-B799-DD08C35DDAEA}">
      <dgm:prSet/>
      <dgm:spPr/>
      <dgm:t>
        <a:bodyPr/>
        <a:lstStyle/>
        <a:p>
          <a:endParaRPr lang="fr-FR"/>
        </a:p>
      </dgm:t>
    </dgm:pt>
    <dgm:pt modelId="{01C42A07-D4F0-3340-B8DA-839B579F5486}" type="pres">
      <dgm:prSet presAssocID="{7E7EACDC-4517-4946-89F4-08A88B2FB15D}" presName="Name0" presStyleCnt="0">
        <dgm:presLayoutVars>
          <dgm:dir/>
          <dgm:resizeHandles val="exact"/>
        </dgm:presLayoutVars>
      </dgm:prSet>
      <dgm:spPr/>
    </dgm:pt>
    <dgm:pt modelId="{839BF6F5-6477-494E-9D49-19902B6FD814}" type="pres">
      <dgm:prSet presAssocID="{7E7EACDC-4517-4946-89F4-08A88B2FB15D}" presName="cycle" presStyleCnt="0"/>
      <dgm:spPr/>
    </dgm:pt>
    <dgm:pt modelId="{FF47487F-E210-054D-8630-0C683F23DF22}" type="pres">
      <dgm:prSet presAssocID="{CBD9A8F0-19EF-474B-AAB5-AE245A541B92}" presName="nodeFirstNode" presStyleLbl="node1" presStyleIdx="0" presStyleCnt="5">
        <dgm:presLayoutVars>
          <dgm:bulletEnabled val="1"/>
        </dgm:presLayoutVars>
      </dgm:prSet>
      <dgm:spPr/>
    </dgm:pt>
    <dgm:pt modelId="{CB5B6736-5979-EB4A-994C-9BE32BFD9F09}" type="pres">
      <dgm:prSet presAssocID="{C3D75DE8-8CB2-8948-B45D-96BD2719F1B7}" presName="sibTransFirstNode" presStyleLbl="bgShp" presStyleIdx="0" presStyleCnt="1"/>
      <dgm:spPr/>
    </dgm:pt>
    <dgm:pt modelId="{B8DF218A-EEB8-5D43-84EE-B4B24AF8EF61}" type="pres">
      <dgm:prSet presAssocID="{00FC29C6-3B39-B045-BB9A-891F356223DE}" presName="nodeFollowingNodes" presStyleLbl="node1" presStyleIdx="1" presStyleCnt="5">
        <dgm:presLayoutVars>
          <dgm:bulletEnabled val="1"/>
        </dgm:presLayoutVars>
      </dgm:prSet>
      <dgm:spPr/>
    </dgm:pt>
    <dgm:pt modelId="{0ADCB843-058D-734C-995D-29EA8243026C}" type="pres">
      <dgm:prSet presAssocID="{1DFBDDE6-FCF8-6E4C-B371-2F4738AE3751}" presName="nodeFollowingNodes" presStyleLbl="node1" presStyleIdx="2" presStyleCnt="5">
        <dgm:presLayoutVars>
          <dgm:bulletEnabled val="1"/>
        </dgm:presLayoutVars>
      </dgm:prSet>
      <dgm:spPr/>
    </dgm:pt>
    <dgm:pt modelId="{D9331B08-9CF3-4249-94B3-6BDB619B88E5}" type="pres">
      <dgm:prSet presAssocID="{E3A74239-4B68-B645-9492-5A0B516AA3F1}" presName="nodeFollowingNodes" presStyleLbl="node1" presStyleIdx="3" presStyleCnt="5">
        <dgm:presLayoutVars>
          <dgm:bulletEnabled val="1"/>
        </dgm:presLayoutVars>
      </dgm:prSet>
      <dgm:spPr/>
    </dgm:pt>
    <dgm:pt modelId="{A4913020-5A01-2249-86A8-FA086E77D58E}" type="pres">
      <dgm:prSet presAssocID="{2C78F55F-0F5D-6849-A4A1-4EC757860526}" presName="nodeFollowingNodes" presStyleLbl="node1" presStyleIdx="4" presStyleCnt="5">
        <dgm:presLayoutVars>
          <dgm:bulletEnabled val="1"/>
        </dgm:presLayoutVars>
      </dgm:prSet>
      <dgm:spPr/>
    </dgm:pt>
  </dgm:ptLst>
  <dgm:cxnLst>
    <dgm:cxn modelId="{CC9F7702-D8CE-2544-AE4E-1BFA1E0B26DB}" srcId="{7E7EACDC-4517-4946-89F4-08A88B2FB15D}" destId="{1DFBDDE6-FCF8-6E4C-B371-2F4738AE3751}" srcOrd="2" destOrd="0" parTransId="{8D64BE47-D70C-A145-BFB4-2EBB597F100A}" sibTransId="{F9CB0FC8-28B3-AA4E-ADC7-129FA6C467B6}"/>
    <dgm:cxn modelId="{0C262320-6EB0-DF40-9134-59002856C43F}" type="presOf" srcId="{7E7EACDC-4517-4946-89F4-08A88B2FB15D}" destId="{01C42A07-D4F0-3340-B8DA-839B579F5486}" srcOrd="0" destOrd="0" presId="urn:microsoft.com/office/officeart/2005/8/layout/cycle3"/>
    <dgm:cxn modelId="{2BE89762-ED97-DA4C-A504-8164BF22263F}" type="presOf" srcId="{00FC29C6-3B39-B045-BB9A-891F356223DE}" destId="{B8DF218A-EEB8-5D43-84EE-B4B24AF8EF61}" srcOrd="0" destOrd="0" presId="urn:microsoft.com/office/officeart/2005/8/layout/cycle3"/>
    <dgm:cxn modelId="{68C2286D-8352-074C-9614-1639FAAEE164}" srcId="{7E7EACDC-4517-4946-89F4-08A88B2FB15D}" destId="{E3A74239-4B68-B645-9492-5A0B516AA3F1}" srcOrd="3" destOrd="0" parTransId="{160425BC-FE4B-714A-ACEF-1296C0291F99}" sibTransId="{F790B12E-8E09-D34C-B955-525BCEBEE669}"/>
    <dgm:cxn modelId="{2BF81E7B-C803-3D43-8BF8-E6C00394915E}" type="presOf" srcId="{2C78F55F-0F5D-6849-A4A1-4EC757860526}" destId="{A4913020-5A01-2249-86A8-FA086E77D58E}" srcOrd="0" destOrd="0" presId="urn:microsoft.com/office/officeart/2005/8/layout/cycle3"/>
    <dgm:cxn modelId="{D58BC581-82D4-5B41-B847-1C8EF89620FB}" srcId="{7E7EACDC-4517-4946-89F4-08A88B2FB15D}" destId="{CBD9A8F0-19EF-474B-AAB5-AE245A541B92}" srcOrd="0" destOrd="0" parTransId="{06EF704B-0FEA-9C4D-949D-0EAE97831E5E}" sibTransId="{C3D75DE8-8CB2-8948-B45D-96BD2719F1B7}"/>
    <dgm:cxn modelId="{99321CAF-70DB-5B44-961B-42AE0A804600}" type="presOf" srcId="{CBD9A8F0-19EF-474B-AAB5-AE245A541B92}" destId="{FF47487F-E210-054D-8630-0C683F23DF22}" srcOrd="0" destOrd="0" presId="urn:microsoft.com/office/officeart/2005/8/layout/cycle3"/>
    <dgm:cxn modelId="{160D75B4-E594-CB41-85CE-F3E551C9E464}" srcId="{7E7EACDC-4517-4946-89F4-08A88B2FB15D}" destId="{00FC29C6-3B39-B045-BB9A-891F356223DE}" srcOrd="1" destOrd="0" parTransId="{5F5B86D8-3D06-9145-8074-14A2646CD310}" sibTransId="{D39E7A2E-0818-924B-81E2-63470C88AD2F}"/>
    <dgm:cxn modelId="{4DF68EBC-4442-BB4C-B799-DD08C35DDAEA}" srcId="{7E7EACDC-4517-4946-89F4-08A88B2FB15D}" destId="{2C78F55F-0F5D-6849-A4A1-4EC757860526}" srcOrd="4" destOrd="0" parTransId="{F5DB7717-65E7-5141-9826-22B698DD78E2}" sibTransId="{8BE04EEB-F457-2243-9B9B-6CA628ED2FE4}"/>
    <dgm:cxn modelId="{B38F03DB-F031-3D48-BDE1-57BEC0489949}" type="presOf" srcId="{E3A74239-4B68-B645-9492-5A0B516AA3F1}" destId="{D9331B08-9CF3-4249-94B3-6BDB619B88E5}" srcOrd="0" destOrd="0" presId="urn:microsoft.com/office/officeart/2005/8/layout/cycle3"/>
    <dgm:cxn modelId="{986117DB-352B-4646-89E6-88B096DDE6E5}" type="presOf" srcId="{1DFBDDE6-FCF8-6E4C-B371-2F4738AE3751}" destId="{0ADCB843-058D-734C-995D-29EA8243026C}" srcOrd="0" destOrd="0" presId="urn:microsoft.com/office/officeart/2005/8/layout/cycle3"/>
    <dgm:cxn modelId="{0D6000F0-0407-BC47-8D73-50E5C7E7E353}" type="presOf" srcId="{C3D75DE8-8CB2-8948-B45D-96BD2719F1B7}" destId="{CB5B6736-5979-EB4A-994C-9BE32BFD9F09}" srcOrd="0" destOrd="0" presId="urn:microsoft.com/office/officeart/2005/8/layout/cycle3"/>
    <dgm:cxn modelId="{A6732F06-80F8-2240-9C85-1D2F05520DF0}" type="presParOf" srcId="{01C42A07-D4F0-3340-B8DA-839B579F5486}" destId="{839BF6F5-6477-494E-9D49-19902B6FD814}" srcOrd="0" destOrd="0" presId="urn:microsoft.com/office/officeart/2005/8/layout/cycle3"/>
    <dgm:cxn modelId="{736A54E6-3AB3-D040-8B26-7F07C1F922E0}" type="presParOf" srcId="{839BF6F5-6477-494E-9D49-19902B6FD814}" destId="{FF47487F-E210-054D-8630-0C683F23DF22}" srcOrd="0" destOrd="0" presId="urn:microsoft.com/office/officeart/2005/8/layout/cycle3"/>
    <dgm:cxn modelId="{38F8F5C6-0A7A-014B-9392-BD641A0F21C1}" type="presParOf" srcId="{839BF6F5-6477-494E-9D49-19902B6FD814}" destId="{CB5B6736-5979-EB4A-994C-9BE32BFD9F09}" srcOrd="1" destOrd="0" presId="urn:microsoft.com/office/officeart/2005/8/layout/cycle3"/>
    <dgm:cxn modelId="{20FB3F94-4FD8-AC41-9BA4-96E89BCAFD7A}" type="presParOf" srcId="{839BF6F5-6477-494E-9D49-19902B6FD814}" destId="{B8DF218A-EEB8-5D43-84EE-B4B24AF8EF61}" srcOrd="2" destOrd="0" presId="urn:microsoft.com/office/officeart/2005/8/layout/cycle3"/>
    <dgm:cxn modelId="{F7BE5ED4-B310-CB42-8ECC-B18008FCB6BC}" type="presParOf" srcId="{839BF6F5-6477-494E-9D49-19902B6FD814}" destId="{0ADCB843-058D-734C-995D-29EA8243026C}" srcOrd="3" destOrd="0" presId="urn:microsoft.com/office/officeart/2005/8/layout/cycle3"/>
    <dgm:cxn modelId="{E694E366-6642-5144-90F5-BD51A8F732F8}" type="presParOf" srcId="{839BF6F5-6477-494E-9D49-19902B6FD814}" destId="{D9331B08-9CF3-4249-94B3-6BDB619B88E5}" srcOrd="4" destOrd="0" presId="urn:microsoft.com/office/officeart/2005/8/layout/cycle3"/>
    <dgm:cxn modelId="{8A025E4F-2580-6D46-A2D9-8CC2AECDB560}" type="presParOf" srcId="{839BF6F5-6477-494E-9D49-19902B6FD814}" destId="{A4913020-5A01-2249-86A8-FA086E77D58E}"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BB6EB-3E41-D246-807F-A5297F8BC9A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fr-FR"/>
        </a:p>
      </dgm:t>
    </dgm:pt>
    <dgm:pt modelId="{A4F49C81-15A5-E349-8462-1D4FA906CEB5}">
      <dgm:prSet phldrT="[Texte]" custT="1"/>
      <dgm:spPr/>
      <dgm:t>
        <a:bodyPr/>
        <a:lstStyle/>
        <a:p>
          <a:r>
            <a:rPr lang="fr-FR" sz="2800" dirty="0"/>
            <a:t>Prévention</a:t>
          </a:r>
        </a:p>
      </dgm:t>
    </dgm:pt>
    <dgm:pt modelId="{A6A5D30A-C64F-BD41-B058-17D28930FD16}" type="parTrans" cxnId="{61F96DF3-6237-7642-AB8A-919D7DFCFABB}">
      <dgm:prSet/>
      <dgm:spPr/>
      <dgm:t>
        <a:bodyPr/>
        <a:lstStyle/>
        <a:p>
          <a:endParaRPr lang="fr-FR" sz="2000"/>
        </a:p>
      </dgm:t>
    </dgm:pt>
    <dgm:pt modelId="{4E3B1592-04D5-4747-8D9F-0BF3207E23FB}" type="sibTrans" cxnId="{61F96DF3-6237-7642-AB8A-919D7DFCFABB}">
      <dgm:prSet/>
      <dgm:spPr/>
      <dgm:t>
        <a:bodyPr/>
        <a:lstStyle/>
        <a:p>
          <a:endParaRPr lang="fr-FR" sz="2000"/>
        </a:p>
      </dgm:t>
    </dgm:pt>
    <dgm:pt modelId="{63B22E31-1E50-574B-8B11-C5D1854A8205}">
      <dgm:prSet phldrT="[Texte]" custT="1"/>
      <dgm:spPr/>
      <dgm:t>
        <a:bodyPr/>
        <a:lstStyle/>
        <a:p>
          <a:r>
            <a:rPr lang="fr-FR" sz="1600" b="1" dirty="0"/>
            <a:t>législation</a:t>
          </a:r>
        </a:p>
      </dgm:t>
    </dgm:pt>
    <dgm:pt modelId="{4EDF17BC-27EA-774C-82E5-46552BA525F9}" type="parTrans" cxnId="{D69DB108-983A-8146-A0B5-1DED16338E05}">
      <dgm:prSet custT="1"/>
      <dgm:spPr/>
      <dgm:t>
        <a:bodyPr/>
        <a:lstStyle/>
        <a:p>
          <a:endParaRPr lang="fr-FR" sz="600"/>
        </a:p>
      </dgm:t>
    </dgm:pt>
    <dgm:pt modelId="{5C8E67CD-C9F4-5E42-AB97-BA76255632AF}" type="sibTrans" cxnId="{D69DB108-983A-8146-A0B5-1DED16338E05}">
      <dgm:prSet/>
      <dgm:spPr/>
      <dgm:t>
        <a:bodyPr/>
        <a:lstStyle/>
        <a:p>
          <a:endParaRPr lang="fr-FR" sz="2000"/>
        </a:p>
      </dgm:t>
    </dgm:pt>
    <dgm:pt modelId="{DB357DFE-592B-2C42-9BC4-2A5BA8E4610A}">
      <dgm:prSet phldrT="[Texte]" custT="1"/>
      <dgm:spPr/>
      <dgm:t>
        <a:bodyPr/>
        <a:lstStyle/>
        <a:p>
          <a:r>
            <a:rPr lang="fr-FR" sz="1600" b="1" dirty="0" err="1"/>
            <a:t>sensbilisation</a:t>
          </a:r>
          <a:endParaRPr lang="fr-FR" sz="1600" b="1" dirty="0"/>
        </a:p>
      </dgm:t>
    </dgm:pt>
    <dgm:pt modelId="{DFBBA227-0079-9547-9C49-3D403BFF5069}" type="parTrans" cxnId="{15F6C217-351A-4441-BADC-8562CDCC7051}">
      <dgm:prSet custT="1"/>
      <dgm:spPr/>
      <dgm:t>
        <a:bodyPr/>
        <a:lstStyle/>
        <a:p>
          <a:endParaRPr lang="fr-FR" sz="600"/>
        </a:p>
      </dgm:t>
    </dgm:pt>
    <dgm:pt modelId="{14799B4B-22F3-6F46-AC34-E8505D9C991A}" type="sibTrans" cxnId="{15F6C217-351A-4441-BADC-8562CDCC7051}">
      <dgm:prSet/>
      <dgm:spPr/>
      <dgm:t>
        <a:bodyPr/>
        <a:lstStyle/>
        <a:p>
          <a:endParaRPr lang="fr-FR" sz="2000"/>
        </a:p>
      </dgm:t>
    </dgm:pt>
    <dgm:pt modelId="{CB5A0FE2-A9FF-E947-9DBD-919481A0628D}">
      <dgm:prSet phldrT="[Texte]" custT="1"/>
      <dgm:spPr/>
      <dgm:t>
        <a:bodyPr/>
        <a:lstStyle/>
        <a:p>
          <a:r>
            <a:rPr lang="fr-FR" sz="1800" b="1" dirty="0"/>
            <a:t>éducation/formation</a:t>
          </a:r>
          <a:endParaRPr lang="fr-FR" sz="1600" b="1" dirty="0"/>
        </a:p>
      </dgm:t>
    </dgm:pt>
    <dgm:pt modelId="{86C4489B-4C17-6B40-A550-486EE91A1FAA}" type="parTrans" cxnId="{2BC9F713-4987-4745-9917-8D82E9AA2773}">
      <dgm:prSet custT="1"/>
      <dgm:spPr/>
      <dgm:t>
        <a:bodyPr/>
        <a:lstStyle/>
        <a:p>
          <a:endParaRPr lang="fr-FR" sz="600"/>
        </a:p>
      </dgm:t>
    </dgm:pt>
    <dgm:pt modelId="{D812B49E-CDB8-0141-9413-5DEF3E631D81}" type="sibTrans" cxnId="{2BC9F713-4987-4745-9917-8D82E9AA2773}">
      <dgm:prSet/>
      <dgm:spPr/>
      <dgm:t>
        <a:bodyPr/>
        <a:lstStyle/>
        <a:p>
          <a:endParaRPr lang="fr-FR" sz="2000"/>
        </a:p>
      </dgm:t>
    </dgm:pt>
    <dgm:pt modelId="{98C73548-7B1F-4041-8D8C-7A8B088C19C0}" type="pres">
      <dgm:prSet presAssocID="{635BB6EB-3E41-D246-807F-A5297F8BC9A0}" presName="Name0" presStyleCnt="0">
        <dgm:presLayoutVars>
          <dgm:chPref val="1"/>
          <dgm:dir/>
          <dgm:animOne val="branch"/>
          <dgm:animLvl val="lvl"/>
          <dgm:resizeHandles val="exact"/>
        </dgm:presLayoutVars>
      </dgm:prSet>
      <dgm:spPr/>
    </dgm:pt>
    <dgm:pt modelId="{F9198EBE-AF35-0948-AB58-E6D967BE927F}" type="pres">
      <dgm:prSet presAssocID="{A4F49C81-15A5-E349-8462-1D4FA906CEB5}" presName="root1" presStyleCnt="0"/>
      <dgm:spPr/>
    </dgm:pt>
    <dgm:pt modelId="{76104008-C67C-1941-99DD-645B30BD92ED}" type="pres">
      <dgm:prSet presAssocID="{A4F49C81-15A5-E349-8462-1D4FA906CEB5}" presName="LevelOneTextNode" presStyleLbl="node0" presStyleIdx="0" presStyleCnt="1">
        <dgm:presLayoutVars>
          <dgm:chPref val="3"/>
        </dgm:presLayoutVars>
      </dgm:prSet>
      <dgm:spPr/>
    </dgm:pt>
    <dgm:pt modelId="{A7871F39-E0F8-EA40-9594-1A0C629429F3}" type="pres">
      <dgm:prSet presAssocID="{A4F49C81-15A5-E349-8462-1D4FA906CEB5}" presName="level2hierChild" presStyleCnt="0"/>
      <dgm:spPr/>
    </dgm:pt>
    <dgm:pt modelId="{8CAFA2B2-CEEB-4544-81C3-7C4CF723AE4B}" type="pres">
      <dgm:prSet presAssocID="{4EDF17BC-27EA-774C-82E5-46552BA525F9}" presName="conn2-1" presStyleLbl="parChTrans1D2" presStyleIdx="0" presStyleCnt="3"/>
      <dgm:spPr/>
    </dgm:pt>
    <dgm:pt modelId="{6D079C9C-CC03-A846-8FC2-6AD2C4BC8FA3}" type="pres">
      <dgm:prSet presAssocID="{4EDF17BC-27EA-774C-82E5-46552BA525F9}" presName="connTx" presStyleLbl="parChTrans1D2" presStyleIdx="0" presStyleCnt="3"/>
      <dgm:spPr/>
    </dgm:pt>
    <dgm:pt modelId="{A101DE54-B535-5A42-816A-B631216478E4}" type="pres">
      <dgm:prSet presAssocID="{63B22E31-1E50-574B-8B11-C5D1854A8205}" presName="root2" presStyleCnt="0"/>
      <dgm:spPr/>
    </dgm:pt>
    <dgm:pt modelId="{EB707CCD-8540-634C-A8E4-563F4EE8FA17}" type="pres">
      <dgm:prSet presAssocID="{63B22E31-1E50-574B-8B11-C5D1854A8205}" presName="LevelTwoTextNode" presStyleLbl="node2" presStyleIdx="0" presStyleCnt="3">
        <dgm:presLayoutVars>
          <dgm:chPref val="3"/>
        </dgm:presLayoutVars>
      </dgm:prSet>
      <dgm:spPr/>
    </dgm:pt>
    <dgm:pt modelId="{C8218061-49FE-914E-A230-CA660D6FB51F}" type="pres">
      <dgm:prSet presAssocID="{63B22E31-1E50-574B-8B11-C5D1854A8205}" presName="level3hierChild" presStyleCnt="0"/>
      <dgm:spPr/>
    </dgm:pt>
    <dgm:pt modelId="{36CAF93C-5AF8-E14C-979C-C305B453E0D0}" type="pres">
      <dgm:prSet presAssocID="{DFBBA227-0079-9547-9C49-3D403BFF5069}" presName="conn2-1" presStyleLbl="parChTrans1D2" presStyleIdx="1" presStyleCnt="3"/>
      <dgm:spPr/>
    </dgm:pt>
    <dgm:pt modelId="{D7DE0831-E9C2-E848-BD01-E59E0A61C2C5}" type="pres">
      <dgm:prSet presAssocID="{DFBBA227-0079-9547-9C49-3D403BFF5069}" presName="connTx" presStyleLbl="parChTrans1D2" presStyleIdx="1" presStyleCnt="3"/>
      <dgm:spPr/>
    </dgm:pt>
    <dgm:pt modelId="{B97C2EE4-2488-B64F-953E-FA94AB0F5903}" type="pres">
      <dgm:prSet presAssocID="{DB357DFE-592B-2C42-9BC4-2A5BA8E4610A}" presName="root2" presStyleCnt="0"/>
      <dgm:spPr/>
    </dgm:pt>
    <dgm:pt modelId="{3A7BCFD8-4D1B-6E4E-A0C1-A573670F81CC}" type="pres">
      <dgm:prSet presAssocID="{DB357DFE-592B-2C42-9BC4-2A5BA8E4610A}" presName="LevelTwoTextNode" presStyleLbl="node2" presStyleIdx="1" presStyleCnt="3">
        <dgm:presLayoutVars>
          <dgm:chPref val="3"/>
        </dgm:presLayoutVars>
      </dgm:prSet>
      <dgm:spPr/>
    </dgm:pt>
    <dgm:pt modelId="{8F11DA31-65D8-E04E-A616-2425C560AD85}" type="pres">
      <dgm:prSet presAssocID="{DB357DFE-592B-2C42-9BC4-2A5BA8E4610A}" presName="level3hierChild" presStyleCnt="0"/>
      <dgm:spPr/>
    </dgm:pt>
    <dgm:pt modelId="{93413BAF-6601-D04B-B57F-8A75E876A9E9}" type="pres">
      <dgm:prSet presAssocID="{86C4489B-4C17-6B40-A550-486EE91A1FAA}" presName="conn2-1" presStyleLbl="parChTrans1D2" presStyleIdx="2" presStyleCnt="3"/>
      <dgm:spPr/>
    </dgm:pt>
    <dgm:pt modelId="{B0AC9D5D-6B6E-5847-979D-692BEBDCC2B1}" type="pres">
      <dgm:prSet presAssocID="{86C4489B-4C17-6B40-A550-486EE91A1FAA}" presName="connTx" presStyleLbl="parChTrans1D2" presStyleIdx="2" presStyleCnt="3"/>
      <dgm:spPr/>
    </dgm:pt>
    <dgm:pt modelId="{FDD7D5C2-0374-CC45-B80D-04A5997EA973}" type="pres">
      <dgm:prSet presAssocID="{CB5A0FE2-A9FF-E947-9DBD-919481A0628D}" presName="root2" presStyleCnt="0"/>
      <dgm:spPr/>
    </dgm:pt>
    <dgm:pt modelId="{ECE34DCD-970F-BD42-89B6-43730028F153}" type="pres">
      <dgm:prSet presAssocID="{CB5A0FE2-A9FF-E947-9DBD-919481A0628D}" presName="LevelTwoTextNode" presStyleLbl="node2" presStyleIdx="2" presStyleCnt="3" custScaleX="85872" custScaleY="144755">
        <dgm:presLayoutVars>
          <dgm:chPref val="3"/>
        </dgm:presLayoutVars>
      </dgm:prSet>
      <dgm:spPr/>
    </dgm:pt>
    <dgm:pt modelId="{4DC760D0-0B6C-F742-A407-B9A54E6EACE0}" type="pres">
      <dgm:prSet presAssocID="{CB5A0FE2-A9FF-E947-9DBD-919481A0628D}" presName="level3hierChild" presStyleCnt="0"/>
      <dgm:spPr/>
    </dgm:pt>
  </dgm:ptLst>
  <dgm:cxnLst>
    <dgm:cxn modelId="{D69DB108-983A-8146-A0B5-1DED16338E05}" srcId="{A4F49C81-15A5-E349-8462-1D4FA906CEB5}" destId="{63B22E31-1E50-574B-8B11-C5D1854A8205}" srcOrd="0" destOrd="0" parTransId="{4EDF17BC-27EA-774C-82E5-46552BA525F9}" sibTransId="{5C8E67CD-C9F4-5E42-AB97-BA76255632AF}"/>
    <dgm:cxn modelId="{87103913-56C2-9547-8700-220417097B3B}" type="presOf" srcId="{4EDF17BC-27EA-774C-82E5-46552BA525F9}" destId="{8CAFA2B2-CEEB-4544-81C3-7C4CF723AE4B}" srcOrd="0" destOrd="0" presId="urn:microsoft.com/office/officeart/2008/layout/HorizontalMultiLevelHierarchy"/>
    <dgm:cxn modelId="{2BC9F713-4987-4745-9917-8D82E9AA2773}" srcId="{A4F49C81-15A5-E349-8462-1D4FA906CEB5}" destId="{CB5A0FE2-A9FF-E947-9DBD-919481A0628D}" srcOrd="2" destOrd="0" parTransId="{86C4489B-4C17-6B40-A550-486EE91A1FAA}" sibTransId="{D812B49E-CDB8-0141-9413-5DEF3E631D81}"/>
    <dgm:cxn modelId="{D6598316-0115-8C46-8F54-D47057C980B5}" type="presOf" srcId="{DB357DFE-592B-2C42-9BC4-2A5BA8E4610A}" destId="{3A7BCFD8-4D1B-6E4E-A0C1-A573670F81CC}" srcOrd="0" destOrd="0" presId="urn:microsoft.com/office/officeart/2008/layout/HorizontalMultiLevelHierarchy"/>
    <dgm:cxn modelId="{15F6C217-351A-4441-BADC-8562CDCC7051}" srcId="{A4F49C81-15A5-E349-8462-1D4FA906CEB5}" destId="{DB357DFE-592B-2C42-9BC4-2A5BA8E4610A}" srcOrd="1" destOrd="0" parTransId="{DFBBA227-0079-9547-9C49-3D403BFF5069}" sibTransId="{14799B4B-22F3-6F46-AC34-E8505D9C991A}"/>
    <dgm:cxn modelId="{7E75551A-6B90-0F43-9D47-7E499CE0B9EA}" type="presOf" srcId="{63B22E31-1E50-574B-8B11-C5D1854A8205}" destId="{EB707CCD-8540-634C-A8E4-563F4EE8FA17}" srcOrd="0" destOrd="0" presId="urn:microsoft.com/office/officeart/2008/layout/HorizontalMultiLevelHierarchy"/>
    <dgm:cxn modelId="{E394A83A-D315-C541-945F-D1BE7B84405B}" type="presOf" srcId="{CB5A0FE2-A9FF-E947-9DBD-919481A0628D}" destId="{ECE34DCD-970F-BD42-89B6-43730028F153}" srcOrd="0" destOrd="0" presId="urn:microsoft.com/office/officeart/2008/layout/HorizontalMultiLevelHierarchy"/>
    <dgm:cxn modelId="{E19F3E87-2C35-9B4D-AD3E-C05B03A998C5}" type="presOf" srcId="{DFBBA227-0079-9547-9C49-3D403BFF5069}" destId="{D7DE0831-E9C2-E848-BD01-E59E0A61C2C5}" srcOrd="1" destOrd="0" presId="urn:microsoft.com/office/officeart/2008/layout/HorizontalMultiLevelHierarchy"/>
    <dgm:cxn modelId="{709C1992-36F7-C849-9E8C-9A1F136E8FB8}" type="presOf" srcId="{A4F49C81-15A5-E349-8462-1D4FA906CEB5}" destId="{76104008-C67C-1941-99DD-645B30BD92ED}" srcOrd="0" destOrd="0" presId="urn:microsoft.com/office/officeart/2008/layout/HorizontalMultiLevelHierarchy"/>
    <dgm:cxn modelId="{EB253593-A985-3B4E-8176-2B93C4522629}" type="presOf" srcId="{DFBBA227-0079-9547-9C49-3D403BFF5069}" destId="{36CAF93C-5AF8-E14C-979C-C305B453E0D0}" srcOrd="0" destOrd="0" presId="urn:microsoft.com/office/officeart/2008/layout/HorizontalMultiLevelHierarchy"/>
    <dgm:cxn modelId="{1762729D-2533-DC4A-ACB1-E07ACCAA7A98}" type="presOf" srcId="{635BB6EB-3E41-D246-807F-A5297F8BC9A0}" destId="{98C73548-7B1F-4041-8D8C-7A8B088C19C0}" srcOrd="0" destOrd="0" presId="urn:microsoft.com/office/officeart/2008/layout/HorizontalMultiLevelHierarchy"/>
    <dgm:cxn modelId="{3AFF73BB-5C46-9F4C-95DB-00D8D9F8F474}" type="presOf" srcId="{86C4489B-4C17-6B40-A550-486EE91A1FAA}" destId="{B0AC9D5D-6B6E-5847-979D-692BEBDCC2B1}" srcOrd="1" destOrd="0" presId="urn:microsoft.com/office/officeart/2008/layout/HorizontalMultiLevelHierarchy"/>
    <dgm:cxn modelId="{F1C66CD7-6058-AF40-8685-87E9DE79FD51}" type="presOf" srcId="{86C4489B-4C17-6B40-A550-486EE91A1FAA}" destId="{93413BAF-6601-D04B-B57F-8A75E876A9E9}" srcOrd="0" destOrd="0" presId="urn:microsoft.com/office/officeart/2008/layout/HorizontalMultiLevelHierarchy"/>
    <dgm:cxn modelId="{03264ED9-4926-414B-8524-9A9EA9144F31}" type="presOf" srcId="{4EDF17BC-27EA-774C-82E5-46552BA525F9}" destId="{6D079C9C-CC03-A846-8FC2-6AD2C4BC8FA3}" srcOrd="1" destOrd="0" presId="urn:microsoft.com/office/officeart/2008/layout/HorizontalMultiLevelHierarchy"/>
    <dgm:cxn modelId="{61F96DF3-6237-7642-AB8A-919D7DFCFABB}" srcId="{635BB6EB-3E41-D246-807F-A5297F8BC9A0}" destId="{A4F49C81-15A5-E349-8462-1D4FA906CEB5}" srcOrd="0" destOrd="0" parTransId="{A6A5D30A-C64F-BD41-B058-17D28930FD16}" sibTransId="{4E3B1592-04D5-4747-8D9F-0BF3207E23FB}"/>
    <dgm:cxn modelId="{8C7328F5-F763-F74D-B4BC-C0BC2BD5258F}" type="presParOf" srcId="{98C73548-7B1F-4041-8D8C-7A8B088C19C0}" destId="{F9198EBE-AF35-0948-AB58-E6D967BE927F}" srcOrd="0" destOrd="0" presId="urn:microsoft.com/office/officeart/2008/layout/HorizontalMultiLevelHierarchy"/>
    <dgm:cxn modelId="{7BB12660-68F2-B948-A7D9-323D3983166B}" type="presParOf" srcId="{F9198EBE-AF35-0948-AB58-E6D967BE927F}" destId="{76104008-C67C-1941-99DD-645B30BD92ED}" srcOrd="0" destOrd="0" presId="urn:microsoft.com/office/officeart/2008/layout/HorizontalMultiLevelHierarchy"/>
    <dgm:cxn modelId="{F71F06CD-A427-314F-97DC-A93397DF3C9F}" type="presParOf" srcId="{F9198EBE-AF35-0948-AB58-E6D967BE927F}" destId="{A7871F39-E0F8-EA40-9594-1A0C629429F3}" srcOrd="1" destOrd="0" presId="urn:microsoft.com/office/officeart/2008/layout/HorizontalMultiLevelHierarchy"/>
    <dgm:cxn modelId="{4CE5553B-CBEF-D14A-A8C1-C3AB3EF5977B}" type="presParOf" srcId="{A7871F39-E0F8-EA40-9594-1A0C629429F3}" destId="{8CAFA2B2-CEEB-4544-81C3-7C4CF723AE4B}" srcOrd="0" destOrd="0" presId="urn:microsoft.com/office/officeart/2008/layout/HorizontalMultiLevelHierarchy"/>
    <dgm:cxn modelId="{64D63FED-A002-9046-89A3-8942C97AB17B}" type="presParOf" srcId="{8CAFA2B2-CEEB-4544-81C3-7C4CF723AE4B}" destId="{6D079C9C-CC03-A846-8FC2-6AD2C4BC8FA3}" srcOrd="0" destOrd="0" presId="urn:microsoft.com/office/officeart/2008/layout/HorizontalMultiLevelHierarchy"/>
    <dgm:cxn modelId="{0E57536B-EA60-3946-9454-9483B79512FA}" type="presParOf" srcId="{A7871F39-E0F8-EA40-9594-1A0C629429F3}" destId="{A101DE54-B535-5A42-816A-B631216478E4}" srcOrd="1" destOrd="0" presId="urn:microsoft.com/office/officeart/2008/layout/HorizontalMultiLevelHierarchy"/>
    <dgm:cxn modelId="{CF13F343-A6E7-5944-8AC6-B6AA14D595B1}" type="presParOf" srcId="{A101DE54-B535-5A42-816A-B631216478E4}" destId="{EB707CCD-8540-634C-A8E4-563F4EE8FA17}" srcOrd="0" destOrd="0" presId="urn:microsoft.com/office/officeart/2008/layout/HorizontalMultiLevelHierarchy"/>
    <dgm:cxn modelId="{93E7C868-5EF1-144C-9080-EE5C234742F7}" type="presParOf" srcId="{A101DE54-B535-5A42-816A-B631216478E4}" destId="{C8218061-49FE-914E-A230-CA660D6FB51F}" srcOrd="1" destOrd="0" presId="urn:microsoft.com/office/officeart/2008/layout/HorizontalMultiLevelHierarchy"/>
    <dgm:cxn modelId="{825C4BB8-AD58-2842-B746-AD171D6AF38D}" type="presParOf" srcId="{A7871F39-E0F8-EA40-9594-1A0C629429F3}" destId="{36CAF93C-5AF8-E14C-979C-C305B453E0D0}" srcOrd="2" destOrd="0" presId="urn:microsoft.com/office/officeart/2008/layout/HorizontalMultiLevelHierarchy"/>
    <dgm:cxn modelId="{4246378E-EC16-1849-86D4-8C881CDC0800}" type="presParOf" srcId="{36CAF93C-5AF8-E14C-979C-C305B453E0D0}" destId="{D7DE0831-E9C2-E848-BD01-E59E0A61C2C5}" srcOrd="0" destOrd="0" presId="urn:microsoft.com/office/officeart/2008/layout/HorizontalMultiLevelHierarchy"/>
    <dgm:cxn modelId="{81B0A956-835D-944E-B822-1F1E542ECEE2}" type="presParOf" srcId="{A7871F39-E0F8-EA40-9594-1A0C629429F3}" destId="{B97C2EE4-2488-B64F-953E-FA94AB0F5903}" srcOrd="3" destOrd="0" presId="urn:microsoft.com/office/officeart/2008/layout/HorizontalMultiLevelHierarchy"/>
    <dgm:cxn modelId="{2E7BF426-19D0-774F-8955-1EABD2F67F07}" type="presParOf" srcId="{B97C2EE4-2488-B64F-953E-FA94AB0F5903}" destId="{3A7BCFD8-4D1B-6E4E-A0C1-A573670F81CC}" srcOrd="0" destOrd="0" presId="urn:microsoft.com/office/officeart/2008/layout/HorizontalMultiLevelHierarchy"/>
    <dgm:cxn modelId="{EB926814-8AAF-624F-B165-B1D1AE931A64}" type="presParOf" srcId="{B97C2EE4-2488-B64F-953E-FA94AB0F5903}" destId="{8F11DA31-65D8-E04E-A616-2425C560AD85}" srcOrd="1" destOrd="0" presId="urn:microsoft.com/office/officeart/2008/layout/HorizontalMultiLevelHierarchy"/>
    <dgm:cxn modelId="{BE1D7C66-EF10-9F47-983B-5837D68B8FA2}" type="presParOf" srcId="{A7871F39-E0F8-EA40-9594-1A0C629429F3}" destId="{93413BAF-6601-D04B-B57F-8A75E876A9E9}" srcOrd="4" destOrd="0" presId="urn:microsoft.com/office/officeart/2008/layout/HorizontalMultiLevelHierarchy"/>
    <dgm:cxn modelId="{0412BA94-C1DA-2B45-9CA1-8C56B76F9532}" type="presParOf" srcId="{93413BAF-6601-D04B-B57F-8A75E876A9E9}" destId="{B0AC9D5D-6B6E-5847-979D-692BEBDCC2B1}" srcOrd="0" destOrd="0" presId="urn:microsoft.com/office/officeart/2008/layout/HorizontalMultiLevelHierarchy"/>
    <dgm:cxn modelId="{BFAB75DF-433E-744B-A0B3-BCB86A054F9C}" type="presParOf" srcId="{A7871F39-E0F8-EA40-9594-1A0C629429F3}" destId="{FDD7D5C2-0374-CC45-B80D-04A5997EA973}" srcOrd="5" destOrd="0" presId="urn:microsoft.com/office/officeart/2008/layout/HorizontalMultiLevelHierarchy"/>
    <dgm:cxn modelId="{C13C5655-9FF4-1040-A321-0850D491261D}" type="presParOf" srcId="{FDD7D5C2-0374-CC45-B80D-04A5997EA973}" destId="{ECE34DCD-970F-BD42-89B6-43730028F153}" srcOrd="0" destOrd="0" presId="urn:microsoft.com/office/officeart/2008/layout/HorizontalMultiLevelHierarchy"/>
    <dgm:cxn modelId="{D52A8869-9496-7642-926E-0E78551F937C}" type="presParOf" srcId="{FDD7D5C2-0374-CC45-B80D-04A5997EA973}" destId="{4DC760D0-0B6C-F742-A407-B9A54E6EACE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D5101-3059-1345-897B-6AF1D1CB2EC8}"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B034A607-8BB5-9445-817B-C8A209F72E03}">
      <dgm:prSet phldrT="[Texte]"/>
      <dgm:spPr/>
      <dgm:t>
        <a:bodyPr/>
        <a:lstStyle/>
        <a:p>
          <a:r>
            <a:rPr lang="fr-FR" b="1" dirty="0" err="1"/>
            <a:t>enqu</a:t>
          </a:r>
          <a:r>
            <a:rPr lang="fr-CH" b="1" dirty="0"/>
            <a:t>êtes ( </a:t>
          </a:r>
          <a:r>
            <a:rPr lang="fr-CH" b="1" dirty="0" err="1"/>
            <a:t>adm</a:t>
          </a:r>
          <a:r>
            <a:rPr lang="fr-CH" b="1" dirty="0"/>
            <a:t>.</a:t>
          </a:r>
          <a:r>
            <a:rPr lang="fr-CH" b="1" baseline="0" dirty="0"/>
            <a:t> </a:t>
          </a:r>
          <a:r>
            <a:rPr lang="fr-CH" b="1" baseline="0" dirty="0" err="1"/>
            <a:t>jud</a:t>
          </a:r>
          <a:r>
            <a:rPr lang="fr-CH" b="1" baseline="0" dirty="0"/>
            <a:t>. </a:t>
          </a:r>
          <a:r>
            <a:rPr lang="fr-CH" b="1" baseline="0" dirty="0" err="1"/>
            <a:t>journ</a:t>
          </a:r>
          <a:r>
            <a:rPr lang="fr-CH" b="1" baseline="0" dirty="0"/>
            <a:t>)</a:t>
          </a:r>
          <a:endParaRPr lang="fr-FR" b="1" dirty="0"/>
        </a:p>
      </dgm:t>
    </dgm:pt>
    <dgm:pt modelId="{D352313C-A69B-3A4A-BC8A-1B9E4C042E13}" type="parTrans" cxnId="{34911AC9-BA2E-B94F-8503-3854BC9B27C8}">
      <dgm:prSet/>
      <dgm:spPr/>
      <dgm:t>
        <a:bodyPr/>
        <a:lstStyle/>
        <a:p>
          <a:endParaRPr lang="fr-FR"/>
        </a:p>
      </dgm:t>
    </dgm:pt>
    <dgm:pt modelId="{A04EFD51-92D9-6844-A414-88502F0CA309}" type="sibTrans" cxnId="{34911AC9-BA2E-B94F-8503-3854BC9B27C8}">
      <dgm:prSet/>
      <dgm:spPr/>
      <dgm:t>
        <a:bodyPr/>
        <a:lstStyle/>
        <a:p>
          <a:endParaRPr lang="fr-FR"/>
        </a:p>
      </dgm:t>
    </dgm:pt>
    <dgm:pt modelId="{5406B5BB-928D-AD46-A4E1-BF6AB7C3B62B}">
      <dgm:prSet phldrT="[Texte]"/>
      <dgm:spPr/>
      <dgm:t>
        <a:bodyPr/>
        <a:lstStyle/>
        <a:p>
          <a:r>
            <a:rPr lang="fr-FR" b="1"/>
            <a:t>sondages</a:t>
          </a:r>
          <a:r>
            <a:rPr lang="fr-FR" b="1" baseline="0"/>
            <a:t> ( perception/qualitative)</a:t>
          </a:r>
          <a:endParaRPr lang="fr-FR" b="1"/>
        </a:p>
      </dgm:t>
    </dgm:pt>
    <dgm:pt modelId="{9F82E346-2BCD-6D46-92B2-09BA696750A5}" type="parTrans" cxnId="{00A0E138-84D4-E748-8347-2053DF74C4B0}">
      <dgm:prSet/>
      <dgm:spPr/>
      <dgm:t>
        <a:bodyPr/>
        <a:lstStyle/>
        <a:p>
          <a:endParaRPr lang="fr-FR"/>
        </a:p>
      </dgm:t>
    </dgm:pt>
    <dgm:pt modelId="{07BC12FA-AE4F-264D-84C0-2E2153EF6DA3}" type="sibTrans" cxnId="{00A0E138-84D4-E748-8347-2053DF74C4B0}">
      <dgm:prSet/>
      <dgm:spPr/>
      <dgm:t>
        <a:bodyPr/>
        <a:lstStyle/>
        <a:p>
          <a:endParaRPr lang="fr-FR"/>
        </a:p>
      </dgm:t>
    </dgm:pt>
    <dgm:pt modelId="{27C54E26-7342-F048-B203-2823F102B15E}">
      <dgm:prSet phldrT="[Texte]"/>
      <dgm:spPr/>
      <dgm:t>
        <a:bodyPr/>
        <a:lstStyle/>
        <a:p>
          <a:r>
            <a:rPr lang="fr-FR" b="1"/>
            <a:t>audits </a:t>
          </a:r>
        </a:p>
      </dgm:t>
    </dgm:pt>
    <dgm:pt modelId="{112B73EF-5AA0-0943-BA34-534075863AD9}" type="parTrans" cxnId="{E6D1A5E4-EBAB-6A4F-9E84-3D59826F2A0C}">
      <dgm:prSet/>
      <dgm:spPr/>
      <dgm:t>
        <a:bodyPr/>
        <a:lstStyle/>
        <a:p>
          <a:endParaRPr lang="fr-FR"/>
        </a:p>
      </dgm:t>
    </dgm:pt>
    <dgm:pt modelId="{EC785433-6CF6-AF49-B9C0-8CB8DA96E35F}" type="sibTrans" cxnId="{E6D1A5E4-EBAB-6A4F-9E84-3D59826F2A0C}">
      <dgm:prSet/>
      <dgm:spPr/>
      <dgm:t>
        <a:bodyPr/>
        <a:lstStyle/>
        <a:p>
          <a:endParaRPr lang="fr-FR"/>
        </a:p>
      </dgm:t>
    </dgm:pt>
    <dgm:pt modelId="{7938B458-F797-6645-9B00-274BF3B6F28E}" type="pres">
      <dgm:prSet presAssocID="{8D0D5101-3059-1345-897B-6AF1D1CB2EC8}" presName="Name0" presStyleCnt="0">
        <dgm:presLayoutVars>
          <dgm:chMax val="7"/>
          <dgm:chPref val="7"/>
          <dgm:dir/>
        </dgm:presLayoutVars>
      </dgm:prSet>
      <dgm:spPr/>
    </dgm:pt>
    <dgm:pt modelId="{023A6080-46AA-AB45-AD7B-CE366E67686C}" type="pres">
      <dgm:prSet presAssocID="{8D0D5101-3059-1345-897B-6AF1D1CB2EC8}" presName="Name1" presStyleCnt="0"/>
      <dgm:spPr/>
    </dgm:pt>
    <dgm:pt modelId="{997962E3-DA82-BA4D-BFA9-48D1F1E79396}" type="pres">
      <dgm:prSet presAssocID="{8D0D5101-3059-1345-897B-6AF1D1CB2EC8}" presName="cycle" presStyleCnt="0"/>
      <dgm:spPr/>
    </dgm:pt>
    <dgm:pt modelId="{9D98AE2E-6A66-A944-8FE7-94B82E023FBD}" type="pres">
      <dgm:prSet presAssocID="{8D0D5101-3059-1345-897B-6AF1D1CB2EC8}" presName="srcNode" presStyleLbl="node1" presStyleIdx="0" presStyleCnt="3"/>
      <dgm:spPr/>
    </dgm:pt>
    <dgm:pt modelId="{AAD9A03E-84B0-A149-9591-A77215E32902}" type="pres">
      <dgm:prSet presAssocID="{8D0D5101-3059-1345-897B-6AF1D1CB2EC8}" presName="conn" presStyleLbl="parChTrans1D2" presStyleIdx="0" presStyleCnt="1"/>
      <dgm:spPr/>
    </dgm:pt>
    <dgm:pt modelId="{DAD983F2-1994-8847-AF60-B65A569CA460}" type="pres">
      <dgm:prSet presAssocID="{8D0D5101-3059-1345-897B-6AF1D1CB2EC8}" presName="extraNode" presStyleLbl="node1" presStyleIdx="0" presStyleCnt="3"/>
      <dgm:spPr/>
    </dgm:pt>
    <dgm:pt modelId="{19D01891-FFE6-6C41-A84F-42B51C93FA16}" type="pres">
      <dgm:prSet presAssocID="{8D0D5101-3059-1345-897B-6AF1D1CB2EC8}" presName="dstNode" presStyleLbl="node1" presStyleIdx="0" presStyleCnt="3"/>
      <dgm:spPr/>
    </dgm:pt>
    <dgm:pt modelId="{FADAF219-E09F-7F45-A580-1A68DB09FA5F}" type="pres">
      <dgm:prSet presAssocID="{B034A607-8BB5-9445-817B-C8A209F72E03}" presName="text_1" presStyleLbl="node1" presStyleIdx="0" presStyleCnt="3">
        <dgm:presLayoutVars>
          <dgm:bulletEnabled val="1"/>
        </dgm:presLayoutVars>
      </dgm:prSet>
      <dgm:spPr/>
    </dgm:pt>
    <dgm:pt modelId="{24D0E183-A27D-C441-B1A6-44AE2B3AFA4D}" type="pres">
      <dgm:prSet presAssocID="{B034A607-8BB5-9445-817B-C8A209F72E03}" presName="accent_1" presStyleCnt="0"/>
      <dgm:spPr/>
    </dgm:pt>
    <dgm:pt modelId="{E2FF715E-69E7-3C4D-BF4F-9C49F19FC7E2}" type="pres">
      <dgm:prSet presAssocID="{B034A607-8BB5-9445-817B-C8A209F72E03}" presName="accentRepeatNode" presStyleLbl="solidFgAcc1" presStyleIdx="0" presStyleCnt="3"/>
      <dgm:spPr/>
    </dgm:pt>
    <dgm:pt modelId="{E032C860-4869-6C42-846C-A96CA2802744}" type="pres">
      <dgm:prSet presAssocID="{5406B5BB-928D-AD46-A4E1-BF6AB7C3B62B}" presName="text_2" presStyleLbl="node1" presStyleIdx="1" presStyleCnt="3" custLinFactNeighborX="-892" custLinFactNeighborY="-6197">
        <dgm:presLayoutVars>
          <dgm:bulletEnabled val="1"/>
        </dgm:presLayoutVars>
      </dgm:prSet>
      <dgm:spPr/>
    </dgm:pt>
    <dgm:pt modelId="{4AB71FEC-E6C6-3A40-AD56-8705EB1ED200}" type="pres">
      <dgm:prSet presAssocID="{5406B5BB-928D-AD46-A4E1-BF6AB7C3B62B}" presName="accent_2" presStyleCnt="0"/>
      <dgm:spPr/>
    </dgm:pt>
    <dgm:pt modelId="{A824F551-60FA-FA41-8D48-001E6FA27F0D}" type="pres">
      <dgm:prSet presAssocID="{5406B5BB-928D-AD46-A4E1-BF6AB7C3B62B}" presName="accentRepeatNode" presStyleLbl="solidFgAcc1" presStyleIdx="1" presStyleCnt="3"/>
      <dgm:spPr/>
    </dgm:pt>
    <dgm:pt modelId="{66173F82-BE1F-0344-A8A8-56FA12AB113D}" type="pres">
      <dgm:prSet presAssocID="{27C54E26-7342-F048-B203-2823F102B15E}" presName="text_3" presStyleLbl="node1" presStyleIdx="2" presStyleCnt="3">
        <dgm:presLayoutVars>
          <dgm:bulletEnabled val="1"/>
        </dgm:presLayoutVars>
      </dgm:prSet>
      <dgm:spPr/>
    </dgm:pt>
    <dgm:pt modelId="{4D3F52D1-2326-F148-B439-4992D1E1861D}" type="pres">
      <dgm:prSet presAssocID="{27C54E26-7342-F048-B203-2823F102B15E}" presName="accent_3" presStyleCnt="0"/>
      <dgm:spPr/>
    </dgm:pt>
    <dgm:pt modelId="{17016381-A593-334E-BC82-00ACEC5E35C6}" type="pres">
      <dgm:prSet presAssocID="{27C54E26-7342-F048-B203-2823F102B15E}" presName="accentRepeatNode" presStyleLbl="solidFgAcc1" presStyleIdx="2" presStyleCnt="3"/>
      <dgm:spPr/>
    </dgm:pt>
  </dgm:ptLst>
  <dgm:cxnLst>
    <dgm:cxn modelId="{D7E5E405-B99F-0947-9419-0E7891596F94}" type="presOf" srcId="{A04EFD51-92D9-6844-A414-88502F0CA309}" destId="{AAD9A03E-84B0-A149-9591-A77215E32902}" srcOrd="0" destOrd="0" presId="urn:microsoft.com/office/officeart/2008/layout/VerticalCurvedList"/>
    <dgm:cxn modelId="{8F106023-61C6-9E49-B6CA-169F2FEA27EE}" type="presOf" srcId="{5406B5BB-928D-AD46-A4E1-BF6AB7C3B62B}" destId="{E032C860-4869-6C42-846C-A96CA2802744}" srcOrd="0" destOrd="0" presId="urn:microsoft.com/office/officeart/2008/layout/VerticalCurvedList"/>
    <dgm:cxn modelId="{3C475135-75B3-E044-853C-B3108FBF0A55}" type="presOf" srcId="{8D0D5101-3059-1345-897B-6AF1D1CB2EC8}" destId="{7938B458-F797-6645-9B00-274BF3B6F28E}" srcOrd="0" destOrd="0" presId="urn:microsoft.com/office/officeart/2008/layout/VerticalCurvedList"/>
    <dgm:cxn modelId="{00A0E138-84D4-E748-8347-2053DF74C4B0}" srcId="{8D0D5101-3059-1345-897B-6AF1D1CB2EC8}" destId="{5406B5BB-928D-AD46-A4E1-BF6AB7C3B62B}" srcOrd="1" destOrd="0" parTransId="{9F82E346-2BCD-6D46-92B2-09BA696750A5}" sibTransId="{07BC12FA-AE4F-264D-84C0-2E2153EF6DA3}"/>
    <dgm:cxn modelId="{C1AE1A61-614E-D84D-8ED6-B9F3C67CD79D}" type="presOf" srcId="{B034A607-8BB5-9445-817B-C8A209F72E03}" destId="{FADAF219-E09F-7F45-A580-1A68DB09FA5F}" srcOrd="0" destOrd="0" presId="urn:microsoft.com/office/officeart/2008/layout/VerticalCurvedList"/>
    <dgm:cxn modelId="{65FF12B8-A3EB-F24B-90D1-06D32482AFBA}" type="presOf" srcId="{27C54E26-7342-F048-B203-2823F102B15E}" destId="{66173F82-BE1F-0344-A8A8-56FA12AB113D}" srcOrd="0" destOrd="0" presId="urn:microsoft.com/office/officeart/2008/layout/VerticalCurvedList"/>
    <dgm:cxn modelId="{34911AC9-BA2E-B94F-8503-3854BC9B27C8}" srcId="{8D0D5101-3059-1345-897B-6AF1D1CB2EC8}" destId="{B034A607-8BB5-9445-817B-C8A209F72E03}" srcOrd="0" destOrd="0" parTransId="{D352313C-A69B-3A4A-BC8A-1B9E4C042E13}" sibTransId="{A04EFD51-92D9-6844-A414-88502F0CA309}"/>
    <dgm:cxn modelId="{E6D1A5E4-EBAB-6A4F-9E84-3D59826F2A0C}" srcId="{8D0D5101-3059-1345-897B-6AF1D1CB2EC8}" destId="{27C54E26-7342-F048-B203-2823F102B15E}" srcOrd="2" destOrd="0" parTransId="{112B73EF-5AA0-0943-BA34-534075863AD9}" sibTransId="{EC785433-6CF6-AF49-B9C0-8CB8DA96E35F}"/>
    <dgm:cxn modelId="{B65CD3A6-3293-874C-A097-08CBF86E9E51}" type="presParOf" srcId="{7938B458-F797-6645-9B00-274BF3B6F28E}" destId="{023A6080-46AA-AB45-AD7B-CE366E67686C}" srcOrd="0" destOrd="0" presId="urn:microsoft.com/office/officeart/2008/layout/VerticalCurvedList"/>
    <dgm:cxn modelId="{EEDFDF9E-38ED-074E-BC5B-D54D29A566F2}" type="presParOf" srcId="{023A6080-46AA-AB45-AD7B-CE366E67686C}" destId="{997962E3-DA82-BA4D-BFA9-48D1F1E79396}" srcOrd="0" destOrd="0" presId="urn:microsoft.com/office/officeart/2008/layout/VerticalCurvedList"/>
    <dgm:cxn modelId="{D48DDA9B-CC69-CF48-862E-49B838971043}" type="presParOf" srcId="{997962E3-DA82-BA4D-BFA9-48D1F1E79396}" destId="{9D98AE2E-6A66-A944-8FE7-94B82E023FBD}" srcOrd="0" destOrd="0" presId="urn:microsoft.com/office/officeart/2008/layout/VerticalCurvedList"/>
    <dgm:cxn modelId="{80040131-2867-C342-AEDE-118CC2AE36B0}" type="presParOf" srcId="{997962E3-DA82-BA4D-BFA9-48D1F1E79396}" destId="{AAD9A03E-84B0-A149-9591-A77215E32902}" srcOrd="1" destOrd="0" presId="urn:microsoft.com/office/officeart/2008/layout/VerticalCurvedList"/>
    <dgm:cxn modelId="{2B1F2BF6-3E5A-3E49-A774-70B65EA1FDCA}" type="presParOf" srcId="{997962E3-DA82-BA4D-BFA9-48D1F1E79396}" destId="{DAD983F2-1994-8847-AF60-B65A569CA460}" srcOrd="2" destOrd="0" presId="urn:microsoft.com/office/officeart/2008/layout/VerticalCurvedList"/>
    <dgm:cxn modelId="{604F7FFD-C603-CC4F-8E21-6012CB33BCE8}" type="presParOf" srcId="{997962E3-DA82-BA4D-BFA9-48D1F1E79396}" destId="{19D01891-FFE6-6C41-A84F-42B51C93FA16}" srcOrd="3" destOrd="0" presId="urn:microsoft.com/office/officeart/2008/layout/VerticalCurvedList"/>
    <dgm:cxn modelId="{0700C498-153E-9D4A-A769-0A186E154A19}" type="presParOf" srcId="{023A6080-46AA-AB45-AD7B-CE366E67686C}" destId="{FADAF219-E09F-7F45-A580-1A68DB09FA5F}" srcOrd="1" destOrd="0" presId="urn:microsoft.com/office/officeart/2008/layout/VerticalCurvedList"/>
    <dgm:cxn modelId="{6E10DE31-8BE5-4743-A496-F2B5E8715D74}" type="presParOf" srcId="{023A6080-46AA-AB45-AD7B-CE366E67686C}" destId="{24D0E183-A27D-C441-B1A6-44AE2B3AFA4D}" srcOrd="2" destOrd="0" presId="urn:microsoft.com/office/officeart/2008/layout/VerticalCurvedList"/>
    <dgm:cxn modelId="{909D5E17-6FB2-0446-AE48-C286537F8208}" type="presParOf" srcId="{24D0E183-A27D-C441-B1A6-44AE2B3AFA4D}" destId="{E2FF715E-69E7-3C4D-BF4F-9C49F19FC7E2}" srcOrd="0" destOrd="0" presId="urn:microsoft.com/office/officeart/2008/layout/VerticalCurvedList"/>
    <dgm:cxn modelId="{49CAE808-A1C5-084A-A313-7F2A2114D3BE}" type="presParOf" srcId="{023A6080-46AA-AB45-AD7B-CE366E67686C}" destId="{E032C860-4869-6C42-846C-A96CA2802744}" srcOrd="3" destOrd="0" presId="urn:microsoft.com/office/officeart/2008/layout/VerticalCurvedList"/>
    <dgm:cxn modelId="{F713E687-EFF6-AE4A-B8B4-F4236A4A0DCC}" type="presParOf" srcId="{023A6080-46AA-AB45-AD7B-CE366E67686C}" destId="{4AB71FEC-E6C6-3A40-AD56-8705EB1ED200}" srcOrd="4" destOrd="0" presId="urn:microsoft.com/office/officeart/2008/layout/VerticalCurvedList"/>
    <dgm:cxn modelId="{679BF3E7-6815-F64A-912A-05FA4EB7423F}" type="presParOf" srcId="{4AB71FEC-E6C6-3A40-AD56-8705EB1ED200}" destId="{A824F551-60FA-FA41-8D48-001E6FA27F0D}" srcOrd="0" destOrd="0" presId="urn:microsoft.com/office/officeart/2008/layout/VerticalCurvedList"/>
    <dgm:cxn modelId="{9EB08D20-F8F5-6446-A767-9D4A2E741346}" type="presParOf" srcId="{023A6080-46AA-AB45-AD7B-CE366E67686C}" destId="{66173F82-BE1F-0344-A8A8-56FA12AB113D}" srcOrd="5" destOrd="0" presId="urn:microsoft.com/office/officeart/2008/layout/VerticalCurvedList"/>
    <dgm:cxn modelId="{2138587C-BCB2-F345-A19D-0FB9CAF69FF8}" type="presParOf" srcId="{023A6080-46AA-AB45-AD7B-CE366E67686C}" destId="{4D3F52D1-2326-F148-B439-4992D1E1861D}" srcOrd="6" destOrd="0" presId="urn:microsoft.com/office/officeart/2008/layout/VerticalCurvedList"/>
    <dgm:cxn modelId="{645C2D01-90B4-6845-8B08-6E4CA219545F}" type="presParOf" srcId="{4D3F52D1-2326-F148-B439-4992D1E1861D}" destId="{17016381-A593-334E-BC82-00ACEC5E35C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918457-CC5E-8C43-94F2-2A3523E456FA}" type="doc">
      <dgm:prSet loTypeId="urn:microsoft.com/office/officeart/2005/8/layout/hProcess3" loCatId="" qsTypeId="urn:microsoft.com/office/officeart/2005/8/quickstyle/simple4" qsCatId="simple" csTypeId="urn:microsoft.com/office/officeart/2005/8/colors/accent1_2" csCatId="accent1" phldr="1"/>
      <dgm:spPr/>
    </dgm:pt>
    <dgm:pt modelId="{41BD9B06-D646-354D-8F65-3D34CF87FA61}">
      <dgm:prSet phldrT="[Texte]" custT="1"/>
      <dgm:spPr/>
      <dgm:t>
        <a:bodyPr/>
        <a:lstStyle/>
        <a:p>
          <a:r>
            <a:rPr lang="fr-FR" sz="1400" dirty="0"/>
            <a:t>détection/</a:t>
          </a:r>
          <a:r>
            <a:rPr lang="fr-FR" sz="1400" dirty="0" err="1"/>
            <a:t>mésure</a:t>
          </a:r>
          <a:endParaRPr lang="fr-FR" sz="1400" dirty="0"/>
        </a:p>
      </dgm:t>
    </dgm:pt>
    <dgm:pt modelId="{AC8CD343-0A7B-FB42-835A-A97968A38035}" type="parTrans" cxnId="{FEDDFEE3-A91A-2D45-8F61-395DC83EB545}">
      <dgm:prSet/>
      <dgm:spPr/>
      <dgm:t>
        <a:bodyPr/>
        <a:lstStyle/>
        <a:p>
          <a:endParaRPr lang="fr-FR" sz="3600"/>
        </a:p>
      </dgm:t>
    </dgm:pt>
    <dgm:pt modelId="{728FE8BC-E0CF-244F-9B68-32856AD0D89B}" type="sibTrans" cxnId="{FEDDFEE3-A91A-2D45-8F61-395DC83EB545}">
      <dgm:prSet/>
      <dgm:spPr/>
      <dgm:t>
        <a:bodyPr/>
        <a:lstStyle/>
        <a:p>
          <a:endParaRPr lang="fr-FR" sz="3600"/>
        </a:p>
      </dgm:t>
    </dgm:pt>
    <dgm:pt modelId="{ED60C29F-ADCE-1F45-B007-BB8E9EDEF5C6}" type="pres">
      <dgm:prSet presAssocID="{49918457-CC5E-8C43-94F2-2A3523E456FA}" presName="Name0" presStyleCnt="0">
        <dgm:presLayoutVars>
          <dgm:dir/>
          <dgm:animLvl val="lvl"/>
          <dgm:resizeHandles val="exact"/>
        </dgm:presLayoutVars>
      </dgm:prSet>
      <dgm:spPr/>
    </dgm:pt>
    <dgm:pt modelId="{D3560126-9C6F-3E43-81BD-E742A3D8F4F4}" type="pres">
      <dgm:prSet presAssocID="{49918457-CC5E-8C43-94F2-2A3523E456FA}" presName="dummy" presStyleCnt="0"/>
      <dgm:spPr/>
    </dgm:pt>
    <dgm:pt modelId="{8FB8154D-4E5C-434E-8BEF-C6375008D46F}" type="pres">
      <dgm:prSet presAssocID="{49918457-CC5E-8C43-94F2-2A3523E456FA}" presName="linH" presStyleCnt="0"/>
      <dgm:spPr/>
    </dgm:pt>
    <dgm:pt modelId="{AB3E9E12-65E9-1C47-AFA4-1EDEECBF6143}" type="pres">
      <dgm:prSet presAssocID="{49918457-CC5E-8C43-94F2-2A3523E456FA}" presName="padding1" presStyleCnt="0"/>
      <dgm:spPr/>
    </dgm:pt>
    <dgm:pt modelId="{2AFA79A7-189D-8145-AC7B-67C205586F26}" type="pres">
      <dgm:prSet presAssocID="{41BD9B06-D646-354D-8F65-3D34CF87FA61}" presName="linV" presStyleCnt="0"/>
      <dgm:spPr/>
    </dgm:pt>
    <dgm:pt modelId="{C9C54643-8B29-A240-B7DA-85FC13299D11}" type="pres">
      <dgm:prSet presAssocID="{41BD9B06-D646-354D-8F65-3D34CF87FA61}" presName="spVertical1" presStyleCnt="0"/>
      <dgm:spPr/>
    </dgm:pt>
    <dgm:pt modelId="{52623B0C-95EE-A54D-8841-DDB9A7A9A1E1}" type="pres">
      <dgm:prSet presAssocID="{41BD9B06-D646-354D-8F65-3D34CF87FA61}" presName="parTx" presStyleLbl="revTx" presStyleIdx="0" presStyleCnt="1">
        <dgm:presLayoutVars>
          <dgm:chMax val="0"/>
          <dgm:chPref val="0"/>
          <dgm:bulletEnabled val="1"/>
        </dgm:presLayoutVars>
      </dgm:prSet>
      <dgm:spPr/>
    </dgm:pt>
    <dgm:pt modelId="{80AE1B18-E8A6-9543-97DB-30B3C246D017}" type="pres">
      <dgm:prSet presAssocID="{41BD9B06-D646-354D-8F65-3D34CF87FA61}" presName="spVertical2" presStyleCnt="0"/>
      <dgm:spPr/>
    </dgm:pt>
    <dgm:pt modelId="{D9BD8DAA-09DF-4A41-986C-7CC3B5D3EC74}" type="pres">
      <dgm:prSet presAssocID="{41BD9B06-D646-354D-8F65-3D34CF87FA61}" presName="spVertical3" presStyleCnt="0"/>
      <dgm:spPr/>
    </dgm:pt>
    <dgm:pt modelId="{E5923190-126D-DA4C-A95B-6C5B06608CE2}" type="pres">
      <dgm:prSet presAssocID="{49918457-CC5E-8C43-94F2-2A3523E456FA}" presName="padding2" presStyleCnt="0"/>
      <dgm:spPr/>
    </dgm:pt>
    <dgm:pt modelId="{32911118-5824-034E-BD17-868C1FBB258D}" type="pres">
      <dgm:prSet presAssocID="{49918457-CC5E-8C43-94F2-2A3523E456FA}" presName="negArrow" presStyleCnt="0"/>
      <dgm:spPr/>
    </dgm:pt>
    <dgm:pt modelId="{898966F6-A677-3A48-BF2D-3482ADA46BD1}" type="pres">
      <dgm:prSet presAssocID="{49918457-CC5E-8C43-94F2-2A3523E456FA}" presName="backgroundArrow" presStyleLbl="node1" presStyleIdx="0" presStyleCnt="1"/>
      <dgm:spPr/>
    </dgm:pt>
  </dgm:ptLst>
  <dgm:cxnLst>
    <dgm:cxn modelId="{A0A29722-F27C-3C46-8510-9B1A6B3690DA}" type="presOf" srcId="{41BD9B06-D646-354D-8F65-3D34CF87FA61}" destId="{52623B0C-95EE-A54D-8841-DDB9A7A9A1E1}" srcOrd="0" destOrd="0" presId="urn:microsoft.com/office/officeart/2005/8/layout/hProcess3"/>
    <dgm:cxn modelId="{FEDDFEE3-A91A-2D45-8F61-395DC83EB545}" srcId="{49918457-CC5E-8C43-94F2-2A3523E456FA}" destId="{41BD9B06-D646-354D-8F65-3D34CF87FA61}" srcOrd="0" destOrd="0" parTransId="{AC8CD343-0A7B-FB42-835A-A97968A38035}" sibTransId="{728FE8BC-E0CF-244F-9B68-32856AD0D89B}"/>
    <dgm:cxn modelId="{DB71EAEC-E19D-AD4B-A3DB-898C7FBB4FA5}" type="presOf" srcId="{49918457-CC5E-8C43-94F2-2A3523E456FA}" destId="{ED60C29F-ADCE-1F45-B007-BB8E9EDEF5C6}" srcOrd="0" destOrd="0" presId="urn:microsoft.com/office/officeart/2005/8/layout/hProcess3"/>
    <dgm:cxn modelId="{DD614C80-43BD-5048-B354-7371AEC138A7}" type="presParOf" srcId="{ED60C29F-ADCE-1F45-B007-BB8E9EDEF5C6}" destId="{D3560126-9C6F-3E43-81BD-E742A3D8F4F4}" srcOrd="0" destOrd="0" presId="urn:microsoft.com/office/officeart/2005/8/layout/hProcess3"/>
    <dgm:cxn modelId="{8D8FD3D2-F814-374F-ABCC-9D0544456BED}" type="presParOf" srcId="{ED60C29F-ADCE-1F45-B007-BB8E9EDEF5C6}" destId="{8FB8154D-4E5C-434E-8BEF-C6375008D46F}" srcOrd="1" destOrd="0" presId="urn:microsoft.com/office/officeart/2005/8/layout/hProcess3"/>
    <dgm:cxn modelId="{EB68C187-086C-3445-BBF1-F137252FF193}" type="presParOf" srcId="{8FB8154D-4E5C-434E-8BEF-C6375008D46F}" destId="{AB3E9E12-65E9-1C47-AFA4-1EDEECBF6143}" srcOrd="0" destOrd="0" presId="urn:microsoft.com/office/officeart/2005/8/layout/hProcess3"/>
    <dgm:cxn modelId="{ADF6F5E0-D5E5-D44D-81EC-F1B2CB8A5A96}" type="presParOf" srcId="{8FB8154D-4E5C-434E-8BEF-C6375008D46F}" destId="{2AFA79A7-189D-8145-AC7B-67C205586F26}" srcOrd="1" destOrd="0" presId="urn:microsoft.com/office/officeart/2005/8/layout/hProcess3"/>
    <dgm:cxn modelId="{0192C3C5-D8AF-2E44-A42F-4064F0A0D35E}" type="presParOf" srcId="{2AFA79A7-189D-8145-AC7B-67C205586F26}" destId="{C9C54643-8B29-A240-B7DA-85FC13299D11}" srcOrd="0" destOrd="0" presId="urn:microsoft.com/office/officeart/2005/8/layout/hProcess3"/>
    <dgm:cxn modelId="{675960FA-A91D-C949-B180-949C274BF9B8}" type="presParOf" srcId="{2AFA79A7-189D-8145-AC7B-67C205586F26}" destId="{52623B0C-95EE-A54D-8841-DDB9A7A9A1E1}" srcOrd="1" destOrd="0" presId="urn:microsoft.com/office/officeart/2005/8/layout/hProcess3"/>
    <dgm:cxn modelId="{6602BB1E-590D-264C-8F7B-0BCCBEA9E72F}" type="presParOf" srcId="{2AFA79A7-189D-8145-AC7B-67C205586F26}" destId="{80AE1B18-E8A6-9543-97DB-30B3C246D017}" srcOrd="2" destOrd="0" presId="urn:microsoft.com/office/officeart/2005/8/layout/hProcess3"/>
    <dgm:cxn modelId="{519A26EF-52AD-3144-8F55-8ACF8A0BBBCC}" type="presParOf" srcId="{2AFA79A7-189D-8145-AC7B-67C205586F26}" destId="{D9BD8DAA-09DF-4A41-986C-7CC3B5D3EC74}" srcOrd="3" destOrd="0" presId="urn:microsoft.com/office/officeart/2005/8/layout/hProcess3"/>
    <dgm:cxn modelId="{0E57BFF9-F1EA-374E-9FC3-BA8EE7F1868D}" type="presParOf" srcId="{8FB8154D-4E5C-434E-8BEF-C6375008D46F}" destId="{E5923190-126D-DA4C-A95B-6C5B06608CE2}" srcOrd="2" destOrd="0" presId="urn:microsoft.com/office/officeart/2005/8/layout/hProcess3"/>
    <dgm:cxn modelId="{8223EDE9-BAA6-4549-9C60-5614C05ABE21}" type="presParOf" srcId="{8FB8154D-4E5C-434E-8BEF-C6375008D46F}" destId="{32911118-5824-034E-BD17-868C1FBB258D}" srcOrd="3" destOrd="0" presId="urn:microsoft.com/office/officeart/2005/8/layout/hProcess3"/>
    <dgm:cxn modelId="{2C96618C-3C3A-F94D-9FBB-8FC7B53CE5CC}" type="presParOf" srcId="{8FB8154D-4E5C-434E-8BEF-C6375008D46F}" destId="{898966F6-A677-3A48-BF2D-3482ADA46BD1}" srcOrd="4"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76DCCC-9131-0443-9F74-463D8E96C937}"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fr-FR"/>
        </a:p>
      </dgm:t>
    </dgm:pt>
    <dgm:pt modelId="{BE2FB5D0-74E8-FC49-96DA-EAD35F33FC78}">
      <dgm:prSet phldrT="[Texte]"/>
      <dgm:spPr/>
      <dgm:t>
        <a:bodyPr/>
        <a:lstStyle/>
        <a:p>
          <a:r>
            <a:rPr lang="fr-FR" b="1"/>
            <a:t>sanctions administratives</a:t>
          </a:r>
        </a:p>
      </dgm:t>
    </dgm:pt>
    <dgm:pt modelId="{27725800-AA33-0747-8317-06BB810AB343}" type="parTrans" cxnId="{B46F2288-B535-6244-AF21-C0D6DF44556C}">
      <dgm:prSet/>
      <dgm:spPr/>
      <dgm:t>
        <a:bodyPr/>
        <a:lstStyle/>
        <a:p>
          <a:endParaRPr lang="fr-FR" b="1"/>
        </a:p>
      </dgm:t>
    </dgm:pt>
    <dgm:pt modelId="{7DE90228-9CA2-AF46-881C-C78E3F733C71}" type="sibTrans" cxnId="{B46F2288-B535-6244-AF21-C0D6DF44556C}">
      <dgm:prSet/>
      <dgm:spPr/>
      <dgm:t>
        <a:bodyPr/>
        <a:lstStyle/>
        <a:p>
          <a:endParaRPr lang="fr-FR" b="1"/>
        </a:p>
      </dgm:t>
    </dgm:pt>
    <dgm:pt modelId="{030D4776-156F-FD4F-BBC6-3025B31F38F5}">
      <dgm:prSet phldrT="[Texte]"/>
      <dgm:spPr/>
      <dgm:t>
        <a:bodyPr/>
        <a:lstStyle/>
        <a:p>
          <a:r>
            <a:rPr lang="fr-FR" b="1"/>
            <a:t>sanctions judiciaires</a:t>
          </a:r>
        </a:p>
      </dgm:t>
    </dgm:pt>
    <dgm:pt modelId="{C34143D5-DC0A-CB49-B8D2-99668A55E217}" type="parTrans" cxnId="{6319B6BC-CAA4-B644-A1ED-E20E1C5CE60C}">
      <dgm:prSet/>
      <dgm:spPr/>
      <dgm:t>
        <a:bodyPr/>
        <a:lstStyle/>
        <a:p>
          <a:endParaRPr lang="fr-FR" b="1"/>
        </a:p>
      </dgm:t>
    </dgm:pt>
    <dgm:pt modelId="{56F8442B-59C9-3A4D-9AFE-0CBFCC81155F}" type="sibTrans" cxnId="{6319B6BC-CAA4-B644-A1ED-E20E1C5CE60C}">
      <dgm:prSet/>
      <dgm:spPr/>
      <dgm:t>
        <a:bodyPr/>
        <a:lstStyle/>
        <a:p>
          <a:endParaRPr lang="fr-FR" b="1"/>
        </a:p>
      </dgm:t>
    </dgm:pt>
    <dgm:pt modelId="{700D47BA-EC81-0E4A-AB30-8153BC84A6F1}">
      <dgm:prSet phldrT="[Texte]"/>
      <dgm:spPr/>
      <dgm:t>
        <a:bodyPr/>
        <a:lstStyle/>
        <a:p>
          <a:r>
            <a:rPr lang="fr-FR" b="1"/>
            <a:t>sanctions sociales ( la honte)</a:t>
          </a:r>
        </a:p>
      </dgm:t>
    </dgm:pt>
    <dgm:pt modelId="{26C905BA-9A6F-2443-9C55-1C18859B54A5}" type="parTrans" cxnId="{A70DC6AB-DCA4-494D-A968-CF387F527A16}">
      <dgm:prSet/>
      <dgm:spPr/>
      <dgm:t>
        <a:bodyPr/>
        <a:lstStyle/>
        <a:p>
          <a:endParaRPr lang="fr-FR" b="1"/>
        </a:p>
      </dgm:t>
    </dgm:pt>
    <dgm:pt modelId="{C43727D3-5674-1249-8C1D-A2C08EDF085C}" type="sibTrans" cxnId="{A70DC6AB-DCA4-494D-A968-CF387F527A16}">
      <dgm:prSet/>
      <dgm:spPr/>
      <dgm:t>
        <a:bodyPr/>
        <a:lstStyle/>
        <a:p>
          <a:endParaRPr lang="fr-FR" b="1"/>
        </a:p>
      </dgm:t>
    </dgm:pt>
    <dgm:pt modelId="{8112220F-E4EB-5140-8B5B-E80AC1024224}" type="pres">
      <dgm:prSet presAssocID="{6276DCCC-9131-0443-9F74-463D8E96C937}" presName="rootnode" presStyleCnt="0">
        <dgm:presLayoutVars>
          <dgm:chMax/>
          <dgm:chPref/>
          <dgm:dir/>
          <dgm:animLvl val="lvl"/>
        </dgm:presLayoutVars>
      </dgm:prSet>
      <dgm:spPr/>
    </dgm:pt>
    <dgm:pt modelId="{EA005078-1388-DA48-94EA-0A6B2653086C}" type="pres">
      <dgm:prSet presAssocID="{BE2FB5D0-74E8-FC49-96DA-EAD35F33FC78}" presName="composite" presStyleCnt="0"/>
      <dgm:spPr/>
    </dgm:pt>
    <dgm:pt modelId="{3C445567-4B74-9445-BD97-6BD36AF97486}" type="pres">
      <dgm:prSet presAssocID="{BE2FB5D0-74E8-FC49-96DA-EAD35F33FC78}" presName="LShape" presStyleLbl="alignNode1" presStyleIdx="0" presStyleCnt="5"/>
      <dgm:spPr/>
    </dgm:pt>
    <dgm:pt modelId="{2C9478FC-862A-294C-BA11-14518A27685F}" type="pres">
      <dgm:prSet presAssocID="{BE2FB5D0-74E8-FC49-96DA-EAD35F33FC78}" presName="ParentText" presStyleLbl="revTx" presStyleIdx="0" presStyleCnt="3">
        <dgm:presLayoutVars>
          <dgm:chMax val="0"/>
          <dgm:chPref val="0"/>
          <dgm:bulletEnabled val="1"/>
        </dgm:presLayoutVars>
      </dgm:prSet>
      <dgm:spPr/>
    </dgm:pt>
    <dgm:pt modelId="{A4DF2D3F-CB75-0241-A0E5-10914EAE6A16}" type="pres">
      <dgm:prSet presAssocID="{BE2FB5D0-74E8-FC49-96DA-EAD35F33FC78}" presName="Triangle" presStyleLbl="alignNode1" presStyleIdx="1" presStyleCnt="5"/>
      <dgm:spPr/>
    </dgm:pt>
    <dgm:pt modelId="{B72A31F8-10B0-D646-80AC-51CEF49E3065}" type="pres">
      <dgm:prSet presAssocID="{7DE90228-9CA2-AF46-881C-C78E3F733C71}" presName="sibTrans" presStyleCnt="0"/>
      <dgm:spPr/>
    </dgm:pt>
    <dgm:pt modelId="{445B41EC-59C8-484D-9787-24760F6025AB}" type="pres">
      <dgm:prSet presAssocID="{7DE90228-9CA2-AF46-881C-C78E3F733C71}" presName="space" presStyleCnt="0"/>
      <dgm:spPr/>
    </dgm:pt>
    <dgm:pt modelId="{D1532ACE-1D0C-5647-8B7F-F0024998DF00}" type="pres">
      <dgm:prSet presAssocID="{030D4776-156F-FD4F-BBC6-3025B31F38F5}" presName="composite" presStyleCnt="0"/>
      <dgm:spPr/>
    </dgm:pt>
    <dgm:pt modelId="{267AABF5-2570-2B46-8F3F-5A54ED8DD6CF}" type="pres">
      <dgm:prSet presAssocID="{030D4776-156F-FD4F-BBC6-3025B31F38F5}" presName="LShape" presStyleLbl="alignNode1" presStyleIdx="2" presStyleCnt="5"/>
      <dgm:spPr/>
    </dgm:pt>
    <dgm:pt modelId="{F9628DFB-740D-7241-866A-83E129C5B420}" type="pres">
      <dgm:prSet presAssocID="{030D4776-156F-FD4F-BBC6-3025B31F38F5}" presName="ParentText" presStyleLbl="revTx" presStyleIdx="1" presStyleCnt="3">
        <dgm:presLayoutVars>
          <dgm:chMax val="0"/>
          <dgm:chPref val="0"/>
          <dgm:bulletEnabled val="1"/>
        </dgm:presLayoutVars>
      </dgm:prSet>
      <dgm:spPr/>
    </dgm:pt>
    <dgm:pt modelId="{C6091735-C9EC-0B45-B51C-C381AD2486F8}" type="pres">
      <dgm:prSet presAssocID="{030D4776-156F-FD4F-BBC6-3025B31F38F5}" presName="Triangle" presStyleLbl="alignNode1" presStyleIdx="3" presStyleCnt="5"/>
      <dgm:spPr/>
    </dgm:pt>
    <dgm:pt modelId="{A7C7F96A-D8D3-9648-8C04-E84FB7D46EA3}" type="pres">
      <dgm:prSet presAssocID="{56F8442B-59C9-3A4D-9AFE-0CBFCC81155F}" presName="sibTrans" presStyleCnt="0"/>
      <dgm:spPr/>
    </dgm:pt>
    <dgm:pt modelId="{37B826B6-4C77-694F-8FD9-BC5F186B9B6D}" type="pres">
      <dgm:prSet presAssocID="{56F8442B-59C9-3A4D-9AFE-0CBFCC81155F}" presName="space" presStyleCnt="0"/>
      <dgm:spPr/>
    </dgm:pt>
    <dgm:pt modelId="{50BE7B6C-C0F0-BF4A-80F1-EFE2345975CC}" type="pres">
      <dgm:prSet presAssocID="{700D47BA-EC81-0E4A-AB30-8153BC84A6F1}" presName="composite" presStyleCnt="0"/>
      <dgm:spPr/>
    </dgm:pt>
    <dgm:pt modelId="{8A50F109-54B9-D846-8F33-D94FB4EB7F20}" type="pres">
      <dgm:prSet presAssocID="{700D47BA-EC81-0E4A-AB30-8153BC84A6F1}" presName="LShape" presStyleLbl="alignNode1" presStyleIdx="4" presStyleCnt="5"/>
      <dgm:spPr/>
    </dgm:pt>
    <dgm:pt modelId="{61FE8ADF-1209-7F4C-BFA1-FD2AC88873C7}" type="pres">
      <dgm:prSet presAssocID="{700D47BA-EC81-0E4A-AB30-8153BC84A6F1}" presName="ParentText" presStyleLbl="revTx" presStyleIdx="2" presStyleCnt="3">
        <dgm:presLayoutVars>
          <dgm:chMax val="0"/>
          <dgm:chPref val="0"/>
          <dgm:bulletEnabled val="1"/>
        </dgm:presLayoutVars>
      </dgm:prSet>
      <dgm:spPr/>
    </dgm:pt>
  </dgm:ptLst>
  <dgm:cxnLst>
    <dgm:cxn modelId="{B46F2288-B535-6244-AF21-C0D6DF44556C}" srcId="{6276DCCC-9131-0443-9F74-463D8E96C937}" destId="{BE2FB5D0-74E8-FC49-96DA-EAD35F33FC78}" srcOrd="0" destOrd="0" parTransId="{27725800-AA33-0747-8317-06BB810AB343}" sibTransId="{7DE90228-9CA2-AF46-881C-C78E3F733C71}"/>
    <dgm:cxn modelId="{213F9F92-CF1A-A247-8649-5B6175E7DC89}" type="presOf" srcId="{700D47BA-EC81-0E4A-AB30-8153BC84A6F1}" destId="{61FE8ADF-1209-7F4C-BFA1-FD2AC88873C7}" srcOrd="0" destOrd="0" presId="urn:microsoft.com/office/officeart/2009/3/layout/StepUpProcess"/>
    <dgm:cxn modelId="{A70DC6AB-DCA4-494D-A968-CF387F527A16}" srcId="{6276DCCC-9131-0443-9F74-463D8E96C937}" destId="{700D47BA-EC81-0E4A-AB30-8153BC84A6F1}" srcOrd="2" destOrd="0" parTransId="{26C905BA-9A6F-2443-9C55-1C18859B54A5}" sibTransId="{C43727D3-5674-1249-8C1D-A2C08EDF085C}"/>
    <dgm:cxn modelId="{CECE03BC-09DE-344B-872C-6FFA07B1F700}" type="presOf" srcId="{BE2FB5D0-74E8-FC49-96DA-EAD35F33FC78}" destId="{2C9478FC-862A-294C-BA11-14518A27685F}" srcOrd="0" destOrd="0" presId="urn:microsoft.com/office/officeart/2009/3/layout/StepUpProcess"/>
    <dgm:cxn modelId="{6319B6BC-CAA4-B644-A1ED-E20E1C5CE60C}" srcId="{6276DCCC-9131-0443-9F74-463D8E96C937}" destId="{030D4776-156F-FD4F-BBC6-3025B31F38F5}" srcOrd="1" destOrd="0" parTransId="{C34143D5-DC0A-CB49-B8D2-99668A55E217}" sibTransId="{56F8442B-59C9-3A4D-9AFE-0CBFCC81155F}"/>
    <dgm:cxn modelId="{ADE99FC0-F865-E947-A4A4-22EA1B94AB35}" type="presOf" srcId="{030D4776-156F-FD4F-BBC6-3025B31F38F5}" destId="{F9628DFB-740D-7241-866A-83E129C5B420}" srcOrd="0" destOrd="0" presId="urn:microsoft.com/office/officeart/2009/3/layout/StepUpProcess"/>
    <dgm:cxn modelId="{2A4B2ED9-FDF1-C24E-9BBA-9F268EC0C027}" type="presOf" srcId="{6276DCCC-9131-0443-9F74-463D8E96C937}" destId="{8112220F-E4EB-5140-8B5B-E80AC1024224}" srcOrd="0" destOrd="0" presId="urn:microsoft.com/office/officeart/2009/3/layout/StepUpProcess"/>
    <dgm:cxn modelId="{76B1B5C5-1391-164B-A6F8-A223D24566F0}" type="presParOf" srcId="{8112220F-E4EB-5140-8B5B-E80AC1024224}" destId="{EA005078-1388-DA48-94EA-0A6B2653086C}" srcOrd="0" destOrd="0" presId="urn:microsoft.com/office/officeart/2009/3/layout/StepUpProcess"/>
    <dgm:cxn modelId="{A549A18E-BAE5-6D4C-8372-3AEBDD9265C8}" type="presParOf" srcId="{EA005078-1388-DA48-94EA-0A6B2653086C}" destId="{3C445567-4B74-9445-BD97-6BD36AF97486}" srcOrd="0" destOrd="0" presId="urn:microsoft.com/office/officeart/2009/3/layout/StepUpProcess"/>
    <dgm:cxn modelId="{CF9851E5-9A69-0B44-A57A-250CCB8FADD6}" type="presParOf" srcId="{EA005078-1388-DA48-94EA-0A6B2653086C}" destId="{2C9478FC-862A-294C-BA11-14518A27685F}" srcOrd="1" destOrd="0" presId="urn:microsoft.com/office/officeart/2009/3/layout/StepUpProcess"/>
    <dgm:cxn modelId="{AC8A0804-159A-504D-BBAE-75412338B275}" type="presParOf" srcId="{EA005078-1388-DA48-94EA-0A6B2653086C}" destId="{A4DF2D3F-CB75-0241-A0E5-10914EAE6A16}" srcOrd="2" destOrd="0" presId="urn:microsoft.com/office/officeart/2009/3/layout/StepUpProcess"/>
    <dgm:cxn modelId="{B09724A7-589E-5542-A0D3-25FA108A5F11}" type="presParOf" srcId="{8112220F-E4EB-5140-8B5B-E80AC1024224}" destId="{B72A31F8-10B0-D646-80AC-51CEF49E3065}" srcOrd="1" destOrd="0" presId="urn:microsoft.com/office/officeart/2009/3/layout/StepUpProcess"/>
    <dgm:cxn modelId="{D7525C59-3857-754F-8251-E9D2B81133AE}" type="presParOf" srcId="{B72A31F8-10B0-D646-80AC-51CEF49E3065}" destId="{445B41EC-59C8-484D-9787-24760F6025AB}" srcOrd="0" destOrd="0" presId="urn:microsoft.com/office/officeart/2009/3/layout/StepUpProcess"/>
    <dgm:cxn modelId="{640614D3-C05F-E24D-AD09-6A402BCD3985}" type="presParOf" srcId="{8112220F-E4EB-5140-8B5B-E80AC1024224}" destId="{D1532ACE-1D0C-5647-8B7F-F0024998DF00}" srcOrd="2" destOrd="0" presId="urn:microsoft.com/office/officeart/2009/3/layout/StepUpProcess"/>
    <dgm:cxn modelId="{F0783750-E1C8-8D4B-B37C-FB8F3A0136BD}" type="presParOf" srcId="{D1532ACE-1D0C-5647-8B7F-F0024998DF00}" destId="{267AABF5-2570-2B46-8F3F-5A54ED8DD6CF}" srcOrd="0" destOrd="0" presId="urn:microsoft.com/office/officeart/2009/3/layout/StepUpProcess"/>
    <dgm:cxn modelId="{21F50BBB-48DE-8A4C-B38C-4E3D8A124506}" type="presParOf" srcId="{D1532ACE-1D0C-5647-8B7F-F0024998DF00}" destId="{F9628DFB-740D-7241-866A-83E129C5B420}" srcOrd="1" destOrd="0" presId="urn:microsoft.com/office/officeart/2009/3/layout/StepUpProcess"/>
    <dgm:cxn modelId="{2BC83AF9-061B-5D44-A6EA-7BA5527A6CDF}" type="presParOf" srcId="{D1532ACE-1D0C-5647-8B7F-F0024998DF00}" destId="{C6091735-C9EC-0B45-B51C-C381AD2486F8}" srcOrd="2" destOrd="0" presId="urn:microsoft.com/office/officeart/2009/3/layout/StepUpProcess"/>
    <dgm:cxn modelId="{5283F14E-4EBB-9540-B51F-3F5EC81A794E}" type="presParOf" srcId="{8112220F-E4EB-5140-8B5B-E80AC1024224}" destId="{A7C7F96A-D8D3-9648-8C04-E84FB7D46EA3}" srcOrd="3" destOrd="0" presId="urn:microsoft.com/office/officeart/2009/3/layout/StepUpProcess"/>
    <dgm:cxn modelId="{4F18B207-0556-1F45-B568-43528296306D}" type="presParOf" srcId="{A7C7F96A-D8D3-9648-8C04-E84FB7D46EA3}" destId="{37B826B6-4C77-694F-8FD9-BC5F186B9B6D}" srcOrd="0" destOrd="0" presId="urn:microsoft.com/office/officeart/2009/3/layout/StepUpProcess"/>
    <dgm:cxn modelId="{9A807C79-991C-C74A-9499-A6A0725DEC8B}" type="presParOf" srcId="{8112220F-E4EB-5140-8B5B-E80AC1024224}" destId="{50BE7B6C-C0F0-BF4A-80F1-EFE2345975CC}" srcOrd="4" destOrd="0" presId="urn:microsoft.com/office/officeart/2009/3/layout/StepUpProcess"/>
    <dgm:cxn modelId="{3FFC772C-97F1-5D43-B36A-FD269440864C}" type="presParOf" srcId="{50BE7B6C-C0F0-BF4A-80F1-EFE2345975CC}" destId="{8A50F109-54B9-D846-8F33-D94FB4EB7F20}" srcOrd="0" destOrd="0" presId="urn:microsoft.com/office/officeart/2009/3/layout/StepUpProcess"/>
    <dgm:cxn modelId="{3519C616-5FE1-7C48-BBBE-8646573BA14A}" type="presParOf" srcId="{50BE7B6C-C0F0-BF4A-80F1-EFE2345975CC}" destId="{61FE8ADF-1209-7F4C-BFA1-FD2AC88873C7}" srcOrd="1" destOrd="0" presId="urn:microsoft.com/office/officeart/2009/3/layout/StepUp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49BF14-5558-814D-963B-E2CA3E0460C7}" type="doc">
      <dgm:prSet loTypeId="urn:microsoft.com/office/officeart/2009/3/layout/SubStepProcess" loCatId="" qsTypeId="urn:microsoft.com/office/officeart/2005/8/quickstyle/simple4" qsCatId="simple" csTypeId="urn:microsoft.com/office/officeart/2005/8/colors/accent1_2" csCatId="accent1" phldr="1"/>
      <dgm:spPr/>
      <dgm:t>
        <a:bodyPr/>
        <a:lstStyle/>
        <a:p>
          <a:endParaRPr lang="fr-FR"/>
        </a:p>
      </dgm:t>
    </dgm:pt>
    <dgm:pt modelId="{03256394-FD1F-6C4B-9795-6457016E9AA9}">
      <dgm:prSet phldrT="[Texte]" custT="1"/>
      <dgm:spPr/>
      <dgm:t>
        <a:bodyPr/>
        <a:lstStyle/>
        <a:p>
          <a:r>
            <a:rPr lang="fr-FR" sz="1600" b="1" dirty="0"/>
            <a:t>Réparation</a:t>
          </a:r>
        </a:p>
      </dgm:t>
    </dgm:pt>
    <dgm:pt modelId="{6026C05D-BC98-6A4B-B5ED-F553142E68A1}" type="parTrans" cxnId="{EADEF5F8-E8AB-7949-8A7F-DA5239394C98}">
      <dgm:prSet/>
      <dgm:spPr/>
      <dgm:t>
        <a:bodyPr/>
        <a:lstStyle/>
        <a:p>
          <a:endParaRPr lang="fr-FR"/>
        </a:p>
      </dgm:t>
    </dgm:pt>
    <dgm:pt modelId="{B0A32CB2-973F-C443-8BF2-569A4A783E82}" type="sibTrans" cxnId="{EADEF5F8-E8AB-7949-8A7F-DA5239394C98}">
      <dgm:prSet/>
      <dgm:spPr/>
      <dgm:t>
        <a:bodyPr/>
        <a:lstStyle/>
        <a:p>
          <a:endParaRPr lang="fr-FR"/>
        </a:p>
      </dgm:t>
    </dgm:pt>
    <dgm:pt modelId="{AC4E62A3-D6D4-334E-85AA-51D2B3E00772}">
      <dgm:prSet phldrT="[Texte]"/>
      <dgm:spPr/>
      <dgm:t>
        <a:bodyPr/>
        <a:lstStyle/>
        <a:p>
          <a:r>
            <a:rPr lang="fr-FR"/>
            <a:t>judicaire</a:t>
          </a:r>
        </a:p>
      </dgm:t>
    </dgm:pt>
    <dgm:pt modelId="{B5596C01-3A69-874F-91E5-74D464D0C773}" type="parTrans" cxnId="{1FC41DFA-5E55-7F41-A07A-069648A5882F}">
      <dgm:prSet/>
      <dgm:spPr/>
      <dgm:t>
        <a:bodyPr/>
        <a:lstStyle/>
        <a:p>
          <a:endParaRPr lang="fr-FR"/>
        </a:p>
      </dgm:t>
    </dgm:pt>
    <dgm:pt modelId="{324FD66F-DA11-F147-8A63-8FADD7322E08}" type="sibTrans" cxnId="{1FC41DFA-5E55-7F41-A07A-069648A5882F}">
      <dgm:prSet/>
      <dgm:spPr/>
      <dgm:t>
        <a:bodyPr/>
        <a:lstStyle/>
        <a:p>
          <a:endParaRPr lang="fr-FR"/>
        </a:p>
      </dgm:t>
    </dgm:pt>
    <dgm:pt modelId="{94CF3683-8FF9-8B4D-A57E-06438CB9CC03}">
      <dgm:prSet phldrT="[Texte]"/>
      <dgm:spPr/>
      <dgm:t>
        <a:bodyPr/>
        <a:lstStyle/>
        <a:p>
          <a:r>
            <a:rPr lang="fr-FR"/>
            <a:t>amiable</a:t>
          </a:r>
        </a:p>
      </dgm:t>
    </dgm:pt>
    <dgm:pt modelId="{1A6E3070-9C6E-C948-913B-04094259AD23}" type="parTrans" cxnId="{40B56942-FF0C-4741-9B26-5AFF6C37A5E7}">
      <dgm:prSet/>
      <dgm:spPr/>
      <dgm:t>
        <a:bodyPr/>
        <a:lstStyle/>
        <a:p>
          <a:endParaRPr lang="fr-FR"/>
        </a:p>
      </dgm:t>
    </dgm:pt>
    <dgm:pt modelId="{76F4558E-7FC6-1548-8968-B11D0AAD114F}" type="sibTrans" cxnId="{40B56942-FF0C-4741-9B26-5AFF6C37A5E7}">
      <dgm:prSet/>
      <dgm:spPr/>
      <dgm:t>
        <a:bodyPr/>
        <a:lstStyle/>
        <a:p>
          <a:endParaRPr lang="fr-FR"/>
        </a:p>
      </dgm:t>
    </dgm:pt>
    <dgm:pt modelId="{5C213C40-121E-E644-B5C6-96CA24FFA0DA}">
      <dgm:prSet phldrT="[Texte]" custT="1"/>
      <dgm:spPr/>
      <dgm:t>
        <a:bodyPr/>
        <a:lstStyle/>
        <a:p>
          <a:r>
            <a:rPr lang="fr-FR" sz="2000" b="1"/>
            <a:t>récouvrements</a:t>
          </a:r>
        </a:p>
      </dgm:t>
    </dgm:pt>
    <dgm:pt modelId="{F47627AA-2EC9-9246-9FD0-19FD5239C7CA}" type="parTrans" cxnId="{F02F13FC-4DEB-D948-A81F-EB763BE9CDBF}">
      <dgm:prSet/>
      <dgm:spPr/>
      <dgm:t>
        <a:bodyPr/>
        <a:lstStyle/>
        <a:p>
          <a:endParaRPr lang="fr-FR"/>
        </a:p>
      </dgm:t>
    </dgm:pt>
    <dgm:pt modelId="{EF2E96A9-C562-D549-BEA9-141D131FF4C3}" type="sibTrans" cxnId="{F02F13FC-4DEB-D948-A81F-EB763BE9CDBF}">
      <dgm:prSet/>
      <dgm:spPr/>
      <dgm:t>
        <a:bodyPr/>
        <a:lstStyle/>
        <a:p>
          <a:endParaRPr lang="fr-FR"/>
        </a:p>
      </dgm:t>
    </dgm:pt>
    <dgm:pt modelId="{F50ED598-FEA5-7945-BA53-CA66D8D6882E}">
      <dgm:prSet phldrT="[Texte]" custT="1"/>
      <dgm:spPr/>
      <dgm:t>
        <a:bodyPr/>
        <a:lstStyle/>
        <a:p>
          <a:r>
            <a:rPr lang="fr-FR" sz="1600" b="1"/>
            <a:t>emprisonnements</a:t>
          </a:r>
        </a:p>
      </dgm:t>
    </dgm:pt>
    <dgm:pt modelId="{F9494BEE-6AB0-8C4C-9D24-B5BC1B34A703}" type="parTrans" cxnId="{0C838708-BA43-3D48-B961-6002A1F5C66D}">
      <dgm:prSet/>
      <dgm:spPr/>
      <dgm:t>
        <a:bodyPr/>
        <a:lstStyle/>
        <a:p>
          <a:endParaRPr lang="fr-FR"/>
        </a:p>
      </dgm:t>
    </dgm:pt>
    <dgm:pt modelId="{E958FD7A-CCAC-1F47-BD4A-460BBF7C7DBA}" type="sibTrans" cxnId="{0C838708-BA43-3D48-B961-6002A1F5C66D}">
      <dgm:prSet/>
      <dgm:spPr/>
      <dgm:t>
        <a:bodyPr/>
        <a:lstStyle/>
        <a:p>
          <a:endParaRPr lang="fr-FR"/>
        </a:p>
      </dgm:t>
    </dgm:pt>
    <dgm:pt modelId="{CF7AFEB1-97BF-754C-976B-390E86099E73}" type="pres">
      <dgm:prSet presAssocID="{2249BF14-5558-814D-963B-E2CA3E0460C7}" presName="Name0" presStyleCnt="0">
        <dgm:presLayoutVars>
          <dgm:chMax val="7"/>
          <dgm:dir/>
          <dgm:animOne val="branch"/>
        </dgm:presLayoutVars>
      </dgm:prSet>
      <dgm:spPr/>
    </dgm:pt>
    <dgm:pt modelId="{5098E39C-892F-AA47-B9DA-FFEC71F734A3}" type="pres">
      <dgm:prSet presAssocID="{03256394-FD1F-6C4B-9795-6457016E9AA9}" presName="parTx1" presStyleLbl="node1" presStyleIdx="0" presStyleCnt="3" custScaleX="441599" custScaleY="455676"/>
      <dgm:spPr/>
    </dgm:pt>
    <dgm:pt modelId="{A8C98807-0C4D-EB4E-8033-36720E697B35}" type="pres">
      <dgm:prSet presAssocID="{03256394-FD1F-6C4B-9795-6457016E9AA9}" presName="spPre1" presStyleCnt="0"/>
      <dgm:spPr/>
    </dgm:pt>
    <dgm:pt modelId="{2E314234-20DA-574A-9AE8-B828E13529FA}" type="pres">
      <dgm:prSet presAssocID="{03256394-FD1F-6C4B-9795-6457016E9AA9}" presName="chLin1" presStyleCnt="0"/>
      <dgm:spPr/>
    </dgm:pt>
    <dgm:pt modelId="{8FAB2760-8DA6-6E46-853E-A71C01219CA1}" type="pres">
      <dgm:prSet presAssocID="{B5596C01-3A69-874F-91E5-74D464D0C773}" presName="Name11" presStyleLbl="parChTrans1D1" presStyleIdx="0" presStyleCnt="8"/>
      <dgm:spPr/>
    </dgm:pt>
    <dgm:pt modelId="{2AE7E905-2C38-E74E-BE36-C227A5EA640B}" type="pres">
      <dgm:prSet presAssocID="{B5596C01-3A69-874F-91E5-74D464D0C773}" presName="Name31" presStyleLbl="parChTrans1D1" presStyleIdx="1" presStyleCnt="8"/>
      <dgm:spPr/>
    </dgm:pt>
    <dgm:pt modelId="{371DEFBD-ACED-CD48-8366-175F23705785}" type="pres">
      <dgm:prSet presAssocID="{AC4E62A3-D6D4-334E-85AA-51D2B3E00772}" presName="txAndLines1" presStyleCnt="0"/>
      <dgm:spPr/>
    </dgm:pt>
    <dgm:pt modelId="{51BF0BDB-0849-094B-9BC8-B7AEE27A098C}" type="pres">
      <dgm:prSet presAssocID="{AC4E62A3-D6D4-334E-85AA-51D2B3E00772}" presName="anchor1" presStyleCnt="0"/>
      <dgm:spPr/>
    </dgm:pt>
    <dgm:pt modelId="{3AA91260-E583-5744-B854-379C2BD2F908}" type="pres">
      <dgm:prSet presAssocID="{AC4E62A3-D6D4-334E-85AA-51D2B3E00772}" presName="backup1" presStyleCnt="0"/>
      <dgm:spPr/>
    </dgm:pt>
    <dgm:pt modelId="{12EA97FF-B871-544E-A6AF-5D0D0989416A}" type="pres">
      <dgm:prSet presAssocID="{AC4E62A3-D6D4-334E-85AA-51D2B3E00772}" presName="preLine1" presStyleLbl="parChTrans1D1" presStyleIdx="2" presStyleCnt="8"/>
      <dgm:spPr/>
    </dgm:pt>
    <dgm:pt modelId="{183FE70C-915F-304F-A757-1A018788E062}" type="pres">
      <dgm:prSet presAssocID="{AC4E62A3-D6D4-334E-85AA-51D2B3E00772}" presName="desTx1" presStyleLbl="revTx" presStyleIdx="0" presStyleCnt="0">
        <dgm:presLayoutVars>
          <dgm:bulletEnabled val="1"/>
        </dgm:presLayoutVars>
      </dgm:prSet>
      <dgm:spPr/>
    </dgm:pt>
    <dgm:pt modelId="{0ED07CAE-D88B-474A-A4BE-373C66B407D7}" type="pres">
      <dgm:prSet presAssocID="{AC4E62A3-D6D4-334E-85AA-51D2B3E00772}" presName="postLine1" presStyleLbl="parChTrans1D1" presStyleIdx="3" presStyleCnt="8"/>
      <dgm:spPr/>
    </dgm:pt>
    <dgm:pt modelId="{7AAA4417-0A70-B748-8BD1-B62BCC2361A0}" type="pres">
      <dgm:prSet presAssocID="{1A6E3070-9C6E-C948-913B-04094259AD23}" presName="Name11" presStyleLbl="parChTrans1D1" presStyleIdx="4" presStyleCnt="8"/>
      <dgm:spPr/>
    </dgm:pt>
    <dgm:pt modelId="{3BD8B72D-DC9C-E742-B87C-8D4F79F79D28}" type="pres">
      <dgm:prSet presAssocID="{1A6E3070-9C6E-C948-913B-04094259AD23}" presName="Name31" presStyleLbl="parChTrans1D1" presStyleIdx="5" presStyleCnt="8"/>
      <dgm:spPr/>
    </dgm:pt>
    <dgm:pt modelId="{00B02111-1C54-DC47-A12F-E40C7F40DCAD}" type="pres">
      <dgm:prSet presAssocID="{94CF3683-8FF9-8B4D-A57E-06438CB9CC03}" presName="txAndLines1" presStyleCnt="0"/>
      <dgm:spPr/>
    </dgm:pt>
    <dgm:pt modelId="{8E9C84C2-6CCC-E54F-B745-A16809DADDB9}" type="pres">
      <dgm:prSet presAssocID="{94CF3683-8FF9-8B4D-A57E-06438CB9CC03}" presName="anchor1" presStyleCnt="0"/>
      <dgm:spPr/>
    </dgm:pt>
    <dgm:pt modelId="{BD144D2E-3E10-EA42-94F0-AF2756DA4E7E}" type="pres">
      <dgm:prSet presAssocID="{94CF3683-8FF9-8B4D-A57E-06438CB9CC03}" presName="backup1" presStyleCnt="0"/>
      <dgm:spPr/>
    </dgm:pt>
    <dgm:pt modelId="{06CF3DE5-19C1-B84C-BCB5-593125F9E85E}" type="pres">
      <dgm:prSet presAssocID="{94CF3683-8FF9-8B4D-A57E-06438CB9CC03}" presName="preLine1" presStyleLbl="parChTrans1D1" presStyleIdx="6" presStyleCnt="8"/>
      <dgm:spPr/>
    </dgm:pt>
    <dgm:pt modelId="{C1FB7A4E-723B-8E46-9ED6-D0DC52863B90}" type="pres">
      <dgm:prSet presAssocID="{94CF3683-8FF9-8B4D-A57E-06438CB9CC03}" presName="desTx1" presStyleLbl="revTx" presStyleIdx="0" presStyleCnt="0">
        <dgm:presLayoutVars>
          <dgm:bulletEnabled val="1"/>
        </dgm:presLayoutVars>
      </dgm:prSet>
      <dgm:spPr/>
    </dgm:pt>
    <dgm:pt modelId="{45661FF6-2646-9440-A20C-9615126034AF}" type="pres">
      <dgm:prSet presAssocID="{94CF3683-8FF9-8B4D-A57E-06438CB9CC03}" presName="postLine1" presStyleLbl="parChTrans1D1" presStyleIdx="7" presStyleCnt="8"/>
      <dgm:spPr/>
    </dgm:pt>
    <dgm:pt modelId="{11A10E8D-C949-3F4D-AFE1-539F167D443F}" type="pres">
      <dgm:prSet presAssocID="{03256394-FD1F-6C4B-9795-6457016E9AA9}" presName="spPost1" presStyleCnt="0"/>
      <dgm:spPr/>
    </dgm:pt>
    <dgm:pt modelId="{1361F5CE-76C2-B841-80EB-BFC56AE5510C}" type="pres">
      <dgm:prSet presAssocID="{5C213C40-121E-E644-B5C6-96CA24FFA0DA}" presName="parTx2" presStyleLbl="node1" presStyleIdx="1" presStyleCnt="3"/>
      <dgm:spPr/>
    </dgm:pt>
    <dgm:pt modelId="{3740F64A-6C3A-5443-B379-04BF13BF5AD4}" type="pres">
      <dgm:prSet presAssocID="{F50ED598-FEA5-7945-BA53-CA66D8D6882E}" presName="parTx3" presStyleLbl="node1" presStyleIdx="2" presStyleCnt="3"/>
      <dgm:spPr/>
    </dgm:pt>
  </dgm:ptLst>
  <dgm:cxnLst>
    <dgm:cxn modelId="{0C838708-BA43-3D48-B961-6002A1F5C66D}" srcId="{2249BF14-5558-814D-963B-E2CA3E0460C7}" destId="{F50ED598-FEA5-7945-BA53-CA66D8D6882E}" srcOrd="2" destOrd="0" parTransId="{F9494BEE-6AB0-8C4C-9D24-B5BC1B34A703}" sibTransId="{E958FD7A-CCAC-1F47-BD4A-460BBF7C7DBA}"/>
    <dgm:cxn modelId="{9DE2B932-E6E3-ED42-BE92-4AD3F0003F55}" type="presOf" srcId="{94CF3683-8FF9-8B4D-A57E-06438CB9CC03}" destId="{C1FB7A4E-723B-8E46-9ED6-D0DC52863B90}" srcOrd="0" destOrd="0" presId="urn:microsoft.com/office/officeart/2009/3/layout/SubStepProcess"/>
    <dgm:cxn modelId="{40B56942-FF0C-4741-9B26-5AFF6C37A5E7}" srcId="{03256394-FD1F-6C4B-9795-6457016E9AA9}" destId="{94CF3683-8FF9-8B4D-A57E-06438CB9CC03}" srcOrd="1" destOrd="0" parTransId="{1A6E3070-9C6E-C948-913B-04094259AD23}" sibTransId="{76F4558E-7FC6-1548-8968-B11D0AAD114F}"/>
    <dgm:cxn modelId="{7714215B-5E5A-8747-A968-15D66F7ED22B}" type="presOf" srcId="{F50ED598-FEA5-7945-BA53-CA66D8D6882E}" destId="{3740F64A-6C3A-5443-B379-04BF13BF5AD4}" srcOrd="0" destOrd="0" presId="urn:microsoft.com/office/officeart/2009/3/layout/SubStepProcess"/>
    <dgm:cxn modelId="{EA26839E-B79D-D043-8853-080353B00E6B}" type="presOf" srcId="{AC4E62A3-D6D4-334E-85AA-51D2B3E00772}" destId="{183FE70C-915F-304F-A757-1A018788E062}" srcOrd="0" destOrd="0" presId="urn:microsoft.com/office/officeart/2009/3/layout/SubStepProcess"/>
    <dgm:cxn modelId="{8B4925B6-E71F-0648-9AA4-4CE62DEF1738}" type="presOf" srcId="{03256394-FD1F-6C4B-9795-6457016E9AA9}" destId="{5098E39C-892F-AA47-B9DA-FFEC71F734A3}" srcOrd="0" destOrd="0" presId="urn:microsoft.com/office/officeart/2009/3/layout/SubStepProcess"/>
    <dgm:cxn modelId="{EE5506B7-421E-704C-BCB3-D208E2F9545C}" type="presOf" srcId="{5C213C40-121E-E644-B5C6-96CA24FFA0DA}" destId="{1361F5CE-76C2-B841-80EB-BFC56AE5510C}" srcOrd="0" destOrd="0" presId="urn:microsoft.com/office/officeart/2009/3/layout/SubStepProcess"/>
    <dgm:cxn modelId="{B943A9E6-79BA-3445-8279-BEE92D8F5736}" type="presOf" srcId="{2249BF14-5558-814D-963B-E2CA3E0460C7}" destId="{CF7AFEB1-97BF-754C-976B-390E86099E73}" srcOrd="0" destOrd="0" presId="urn:microsoft.com/office/officeart/2009/3/layout/SubStepProcess"/>
    <dgm:cxn modelId="{EADEF5F8-E8AB-7949-8A7F-DA5239394C98}" srcId="{2249BF14-5558-814D-963B-E2CA3E0460C7}" destId="{03256394-FD1F-6C4B-9795-6457016E9AA9}" srcOrd="0" destOrd="0" parTransId="{6026C05D-BC98-6A4B-B5ED-F553142E68A1}" sibTransId="{B0A32CB2-973F-C443-8BF2-569A4A783E82}"/>
    <dgm:cxn modelId="{1FC41DFA-5E55-7F41-A07A-069648A5882F}" srcId="{03256394-FD1F-6C4B-9795-6457016E9AA9}" destId="{AC4E62A3-D6D4-334E-85AA-51D2B3E00772}" srcOrd="0" destOrd="0" parTransId="{B5596C01-3A69-874F-91E5-74D464D0C773}" sibTransId="{324FD66F-DA11-F147-8A63-8FADD7322E08}"/>
    <dgm:cxn modelId="{F02F13FC-4DEB-D948-A81F-EB763BE9CDBF}" srcId="{2249BF14-5558-814D-963B-E2CA3E0460C7}" destId="{5C213C40-121E-E644-B5C6-96CA24FFA0DA}" srcOrd="1" destOrd="0" parTransId="{F47627AA-2EC9-9246-9FD0-19FD5239C7CA}" sibTransId="{EF2E96A9-C562-D549-BEA9-141D131FF4C3}"/>
    <dgm:cxn modelId="{69D54F5C-850C-DF4E-84EA-2F3668414BFD}" type="presParOf" srcId="{CF7AFEB1-97BF-754C-976B-390E86099E73}" destId="{5098E39C-892F-AA47-B9DA-FFEC71F734A3}" srcOrd="0" destOrd="0" presId="urn:microsoft.com/office/officeart/2009/3/layout/SubStepProcess"/>
    <dgm:cxn modelId="{77AD1B08-191F-934F-B5AD-6D9E36E65016}" type="presParOf" srcId="{CF7AFEB1-97BF-754C-976B-390E86099E73}" destId="{A8C98807-0C4D-EB4E-8033-36720E697B35}" srcOrd="1" destOrd="0" presId="urn:microsoft.com/office/officeart/2009/3/layout/SubStepProcess"/>
    <dgm:cxn modelId="{29E4FF3A-3D52-9D4C-8729-4E1360AD75E7}" type="presParOf" srcId="{CF7AFEB1-97BF-754C-976B-390E86099E73}" destId="{2E314234-20DA-574A-9AE8-B828E13529FA}" srcOrd="2" destOrd="0" presId="urn:microsoft.com/office/officeart/2009/3/layout/SubStepProcess"/>
    <dgm:cxn modelId="{9E297A67-04D2-FB49-8339-5DA549AF1B27}" type="presParOf" srcId="{2E314234-20DA-574A-9AE8-B828E13529FA}" destId="{8FAB2760-8DA6-6E46-853E-A71C01219CA1}" srcOrd="0" destOrd="0" presId="urn:microsoft.com/office/officeart/2009/3/layout/SubStepProcess"/>
    <dgm:cxn modelId="{BBC4EC54-AED3-7F4D-AA58-F11A31A10DB4}" type="presParOf" srcId="{2E314234-20DA-574A-9AE8-B828E13529FA}" destId="{2AE7E905-2C38-E74E-BE36-C227A5EA640B}" srcOrd="1" destOrd="0" presId="urn:microsoft.com/office/officeart/2009/3/layout/SubStepProcess"/>
    <dgm:cxn modelId="{EC2E014C-8F99-AD4B-B367-DBBB5DB4E0CC}" type="presParOf" srcId="{2E314234-20DA-574A-9AE8-B828E13529FA}" destId="{371DEFBD-ACED-CD48-8366-175F23705785}" srcOrd="2" destOrd="0" presId="urn:microsoft.com/office/officeart/2009/3/layout/SubStepProcess"/>
    <dgm:cxn modelId="{5E390560-82FB-4F49-9D50-2928ADC427B7}" type="presParOf" srcId="{371DEFBD-ACED-CD48-8366-175F23705785}" destId="{51BF0BDB-0849-094B-9BC8-B7AEE27A098C}" srcOrd="0" destOrd="0" presId="urn:microsoft.com/office/officeart/2009/3/layout/SubStepProcess"/>
    <dgm:cxn modelId="{9CDEEB52-1424-EE47-8B14-8C96060B8F4E}" type="presParOf" srcId="{371DEFBD-ACED-CD48-8366-175F23705785}" destId="{3AA91260-E583-5744-B854-379C2BD2F908}" srcOrd="1" destOrd="0" presId="urn:microsoft.com/office/officeart/2009/3/layout/SubStepProcess"/>
    <dgm:cxn modelId="{F22026F8-19AF-1D47-8C0F-D344787BB545}" type="presParOf" srcId="{371DEFBD-ACED-CD48-8366-175F23705785}" destId="{12EA97FF-B871-544E-A6AF-5D0D0989416A}" srcOrd="2" destOrd="0" presId="urn:microsoft.com/office/officeart/2009/3/layout/SubStepProcess"/>
    <dgm:cxn modelId="{B1AA81A3-1D2F-8545-86B0-B320B3BCA7F2}" type="presParOf" srcId="{371DEFBD-ACED-CD48-8366-175F23705785}" destId="{183FE70C-915F-304F-A757-1A018788E062}" srcOrd="3" destOrd="0" presId="urn:microsoft.com/office/officeart/2009/3/layout/SubStepProcess"/>
    <dgm:cxn modelId="{DE96AFA1-CAE7-0145-8C0E-E8DF35814232}" type="presParOf" srcId="{371DEFBD-ACED-CD48-8366-175F23705785}" destId="{0ED07CAE-D88B-474A-A4BE-373C66B407D7}" srcOrd="4" destOrd="0" presId="urn:microsoft.com/office/officeart/2009/3/layout/SubStepProcess"/>
    <dgm:cxn modelId="{A92B39A9-B611-894F-8DF7-287BD8880D72}" type="presParOf" srcId="{2E314234-20DA-574A-9AE8-B828E13529FA}" destId="{7AAA4417-0A70-B748-8BD1-B62BCC2361A0}" srcOrd="3" destOrd="0" presId="urn:microsoft.com/office/officeart/2009/3/layout/SubStepProcess"/>
    <dgm:cxn modelId="{5971A03A-2E98-924B-B41F-20C53019AE39}" type="presParOf" srcId="{2E314234-20DA-574A-9AE8-B828E13529FA}" destId="{3BD8B72D-DC9C-E742-B87C-8D4F79F79D28}" srcOrd="4" destOrd="0" presId="urn:microsoft.com/office/officeart/2009/3/layout/SubStepProcess"/>
    <dgm:cxn modelId="{E51C6875-FBE4-6E4F-BA4C-3D1B342B9471}" type="presParOf" srcId="{2E314234-20DA-574A-9AE8-B828E13529FA}" destId="{00B02111-1C54-DC47-A12F-E40C7F40DCAD}" srcOrd="5" destOrd="0" presId="urn:microsoft.com/office/officeart/2009/3/layout/SubStepProcess"/>
    <dgm:cxn modelId="{F0A1E005-DEF7-684E-88D5-E2BE9DD24460}" type="presParOf" srcId="{00B02111-1C54-DC47-A12F-E40C7F40DCAD}" destId="{8E9C84C2-6CCC-E54F-B745-A16809DADDB9}" srcOrd="0" destOrd="0" presId="urn:microsoft.com/office/officeart/2009/3/layout/SubStepProcess"/>
    <dgm:cxn modelId="{A2417C88-A8B2-1F42-A683-7D7829502165}" type="presParOf" srcId="{00B02111-1C54-DC47-A12F-E40C7F40DCAD}" destId="{BD144D2E-3E10-EA42-94F0-AF2756DA4E7E}" srcOrd="1" destOrd="0" presId="urn:microsoft.com/office/officeart/2009/3/layout/SubStepProcess"/>
    <dgm:cxn modelId="{DB216D5F-C7D0-8744-8320-B6639C2B55B3}" type="presParOf" srcId="{00B02111-1C54-DC47-A12F-E40C7F40DCAD}" destId="{06CF3DE5-19C1-B84C-BCB5-593125F9E85E}" srcOrd="2" destOrd="0" presId="urn:microsoft.com/office/officeart/2009/3/layout/SubStepProcess"/>
    <dgm:cxn modelId="{B8452665-3772-6B45-AA28-A72EF5DBCFA5}" type="presParOf" srcId="{00B02111-1C54-DC47-A12F-E40C7F40DCAD}" destId="{C1FB7A4E-723B-8E46-9ED6-D0DC52863B90}" srcOrd="3" destOrd="0" presId="urn:microsoft.com/office/officeart/2009/3/layout/SubStepProcess"/>
    <dgm:cxn modelId="{AFF05EF3-18CE-E64A-BB6F-87EDAAFF78C2}" type="presParOf" srcId="{00B02111-1C54-DC47-A12F-E40C7F40DCAD}" destId="{45661FF6-2646-9440-A20C-9615126034AF}" srcOrd="4" destOrd="0" presId="urn:microsoft.com/office/officeart/2009/3/layout/SubStepProcess"/>
    <dgm:cxn modelId="{01A99D2A-04C9-3D41-BC0A-39C2B12F8AD3}" type="presParOf" srcId="{CF7AFEB1-97BF-754C-976B-390E86099E73}" destId="{11A10E8D-C949-3F4D-AFE1-539F167D443F}" srcOrd="3" destOrd="0" presId="urn:microsoft.com/office/officeart/2009/3/layout/SubStepProcess"/>
    <dgm:cxn modelId="{F448DDE9-477C-8F41-BC60-6D21DC23231F}" type="presParOf" srcId="{CF7AFEB1-97BF-754C-976B-390E86099E73}" destId="{1361F5CE-76C2-B841-80EB-BFC56AE5510C}" srcOrd="4" destOrd="0" presId="urn:microsoft.com/office/officeart/2009/3/layout/SubStepProcess"/>
    <dgm:cxn modelId="{242EF765-14F5-4949-AE15-F05E79365D1A}" type="presParOf" srcId="{CF7AFEB1-97BF-754C-976B-390E86099E73}" destId="{3740F64A-6C3A-5443-B379-04BF13BF5AD4}" srcOrd="5" destOrd="0" presId="urn:microsoft.com/office/officeart/2009/3/layout/SubStepProcess"/>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6736-5979-EB4A-994C-9BE32BFD9F09}">
      <dsp:nvSpPr>
        <dsp:cNvPr id="0" name=""/>
        <dsp:cNvSpPr/>
      </dsp:nvSpPr>
      <dsp:spPr>
        <a:xfrm>
          <a:off x="1156154" y="-25765"/>
          <a:ext cx="4384435" cy="4384435"/>
        </a:xfrm>
        <a:prstGeom prst="circularArrow">
          <a:avLst>
            <a:gd name="adj1" fmla="val 5544"/>
            <a:gd name="adj2" fmla="val 330680"/>
            <a:gd name="adj3" fmla="val 13797566"/>
            <a:gd name="adj4" fmla="val 17372808"/>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47487F-E210-054D-8630-0C683F23DF22}">
      <dsp:nvSpPr>
        <dsp:cNvPr id="0" name=""/>
        <dsp:cNvSpPr/>
      </dsp:nvSpPr>
      <dsp:spPr>
        <a:xfrm>
          <a:off x="2331434" y="620"/>
          <a:ext cx="2033874" cy="1016937"/>
        </a:xfrm>
        <a:prstGeom prst="roundRect">
          <a:avLst/>
        </a:prstGeom>
        <a:gradFill rotWithShape="0">
          <a:gsLst>
            <a:gs pos="14016">
              <a:srgbClr val="D9A800"/>
            </a:gs>
            <a:gs pos="34020">
              <a:srgbClr val="E5B400"/>
            </a:gs>
            <a:gs pos="54000">
              <a:srgbClr val="F0C000"/>
            </a:gs>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a:t>Prévention</a:t>
          </a:r>
        </a:p>
      </dsp:txBody>
      <dsp:txXfrm>
        <a:off x="2381077" y="50263"/>
        <a:ext cx="1934588" cy="917651"/>
      </dsp:txXfrm>
    </dsp:sp>
    <dsp:sp modelId="{B8DF218A-EEB8-5D43-84EE-B4B24AF8EF61}">
      <dsp:nvSpPr>
        <dsp:cNvPr id="0" name=""/>
        <dsp:cNvSpPr/>
      </dsp:nvSpPr>
      <dsp:spPr>
        <a:xfrm>
          <a:off x="4109620" y="1292547"/>
          <a:ext cx="2033874" cy="101693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a:t>détection/évaluation</a:t>
          </a:r>
        </a:p>
      </dsp:txBody>
      <dsp:txXfrm>
        <a:off x="4159263" y="1342190"/>
        <a:ext cx="1934588" cy="917651"/>
      </dsp:txXfrm>
    </dsp:sp>
    <dsp:sp modelId="{0ADCB843-058D-734C-995D-29EA8243026C}">
      <dsp:nvSpPr>
        <dsp:cNvPr id="0" name=""/>
        <dsp:cNvSpPr/>
      </dsp:nvSpPr>
      <dsp:spPr>
        <a:xfrm>
          <a:off x="3430414" y="3382930"/>
          <a:ext cx="2033874" cy="10169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1" kern="1200"/>
            <a:t>Répression</a:t>
          </a:r>
        </a:p>
      </dsp:txBody>
      <dsp:txXfrm>
        <a:off x="3480057" y="3432573"/>
        <a:ext cx="1934588" cy="917651"/>
      </dsp:txXfrm>
    </dsp:sp>
    <dsp:sp modelId="{D9331B08-9CF3-4249-94B3-6BDB619B88E5}">
      <dsp:nvSpPr>
        <dsp:cNvPr id="0" name=""/>
        <dsp:cNvSpPr/>
      </dsp:nvSpPr>
      <dsp:spPr>
        <a:xfrm>
          <a:off x="1232455" y="3382930"/>
          <a:ext cx="2033874" cy="10169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1" kern="1200"/>
            <a:t>Réparation</a:t>
          </a:r>
        </a:p>
      </dsp:txBody>
      <dsp:txXfrm>
        <a:off x="1282098" y="3432573"/>
        <a:ext cx="1934588" cy="917651"/>
      </dsp:txXfrm>
    </dsp:sp>
    <dsp:sp modelId="{A4913020-5A01-2249-86A8-FA086E77D58E}">
      <dsp:nvSpPr>
        <dsp:cNvPr id="0" name=""/>
        <dsp:cNvSpPr/>
      </dsp:nvSpPr>
      <dsp:spPr>
        <a:xfrm>
          <a:off x="553248" y="1292547"/>
          <a:ext cx="2033874" cy="101693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t>Coopération</a:t>
          </a:r>
        </a:p>
      </dsp:txBody>
      <dsp:txXfrm>
        <a:off x="602891" y="1342190"/>
        <a:ext cx="1934588" cy="917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13BAF-6601-D04B-B57F-8A75E876A9E9}">
      <dsp:nvSpPr>
        <dsp:cNvPr id="0" name=""/>
        <dsp:cNvSpPr/>
      </dsp:nvSpPr>
      <dsp:spPr>
        <a:xfrm>
          <a:off x="1519857" y="1018280"/>
          <a:ext cx="253341" cy="482738"/>
        </a:xfrm>
        <a:custGeom>
          <a:avLst/>
          <a:gdLst/>
          <a:ahLst/>
          <a:cxnLst/>
          <a:rect l="0" t="0" r="0" b="0"/>
          <a:pathLst>
            <a:path>
              <a:moveTo>
                <a:pt x="0" y="0"/>
              </a:moveTo>
              <a:lnTo>
                <a:pt x="126670" y="0"/>
              </a:lnTo>
              <a:lnTo>
                <a:pt x="126670" y="482738"/>
              </a:lnTo>
              <a:lnTo>
                <a:pt x="253341" y="482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1632898" y="1246019"/>
        <a:ext cx="27258" cy="27258"/>
      </dsp:txXfrm>
    </dsp:sp>
    <dsp:sp modelId="{36CAF93C-5AF8-E14C-979C-C305B453E0D0}">
      <dsp:nvSpPr>
        <dsp:cNvPr id="0" name=""/>
        <dsp:cNvSpPr/>
      </dsp:nvSpPr>
      <dsp:spPr>
        <a:xfrm>
          <a:off x="1519857" y="886140"/>
          <a:ext cx="253341" cy="91440"/>
        </a:xfrm>
        <a:custGeom>
          <a:avLst/>
          <a:gdLst/>
          <a:ahLst/>
          <a:cxnLst/>
          <a:rect l="0" t="0" r="0" b="0"/>
          <a:pathLst>
            <a:path>
              <a:moveTo>
                <a:pt x="0" y="132139"/>
              </a:moveTo>
              <a:lnTo>
                <a:pt x="126670" y="132139"/>
              </a:lnTo>
              <a:lnTo>
                <a:pt x="126670" y="45720"/>
              </a:lnTo>
              <a:lnTo>
                <a:pt x="253341"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1639835" y="925168"/>
        <a:ext cx="13383" cy="13383"/>
      </dsp:txXfrm>
    </dsp:sp>
    <dsp:sp modelId="{8CAFA2B2-CEEB-4544-81C3-7C4CF723AE4B}">
      <dsp:nvSpPr>
        <dsp:cNvPr id="0" name=""/>
        <dsp:cNvSpPr/>
      </dsp:nvSpPr>
      <dsp:spPr>
        <a:xfrm>
          <a:off x="1519857" y="449121"/>
          <a:ext cx="253341" cy="569158"/>
        </a:xfrm>
        <a:custGeom>
          <a:avLst/>
          <a:gdLst/>
          <a:ahLst/>
          <a:cxnLst/>
          <a:rect l="0" t="0" r="0" b="0"/>
          <a:pathLst>
            <a:path>
              <a:moveTo>
                <a:pt x="0" y="569158"/>
              </a:moveTo>
              <a:lnTo>
                <a:pt x="126670" y="569158"/>
              </a:lnTo>
              <a:lnTo>
                <a:pt x="126670" y="0"/>
              </a:lnTo>
              <a:lnTo>
                <a:pt x="25334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1630952" y="718125"/>
        <a:ext cx="31149" cy="31149"/>
      </dsp:txXfrm>
    </dsp:sp>
    <dsp:sp modelId="{76104008-C67C-1941-99DD-645B30BD92ED}">
      <dsp:nvSpPr>
        <dsp:cNvPr id="0" name=""/>
        <dsp:cNvSpPr/>
      </dsp:nvSpPr>
      <dsp:spPr>
        <a:xfrm rot="16200000">
          <a:off x="310469" y="825184"/>
          <a:ext cx="2032584" cy="3861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Prévention</a:t>
          </a:r>
        </a:p>
      </dsp:txBody>
      <dsp:txXfrm>
        <a:off x="310469" y="825184"/>
        <a:ext cx="2032584" cy="386191"/>
      </dsp:txXfrm>
    </dsp:sp>
    <dsp:sp modelId="{EB707CCD-8540-634C-A8E4-563F4EE8FA17}">
      <dsp:nvSpPr>
        <dsp:cNvPr id="0" name=""/>
        <dsp:cNvSpPr/>
      </dsp:nvSpPr>
      <dsp:spPr>
        <a:xfrm>
          <a:off x="1773198" y="256025"/>
          <a:ext cx="1266706" cy="3861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législation</a:t>
          </a:r>
        </a:p>
      </dsp:txBody>
      <dsp:txXfrm>
        <a:off x="1773198" y="256025"/>
        <a:ext cx="1266706" cy="386191"/>
      </dsp:txXfrm>
    </dsp:sp>
    <dsp:sp modelId="{3A7BCFD8-4D1B-6E4E-A0C1-A573670F81CC}">
      <dsp:nvSpPr>
        <dsp:cNvPr id="0" name=""/>
        <dsp:cNvSpPr/>
      </dsp:nvSpPr>
      <dsp:spPr>
        <a:xfrm>
          <a:off x="1773198" y="738764"/>
          <a:ext cx="1266706" cy="3861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err="1"/>
            <a:t>sensbilisation</a:t>
          </a:r>
          <a:endParaRPr lang="fr-FR" sz="1600" b="1" kern="1200" dirty="0"/>
        </a:p>
      </dsp:txBody>
      <dsp:txXfrm>
        <a:off x="1773198" y="738764"/>
        <a:ext cx="1266706" cy="386191"/>
      </dsp:txXfrm>
    </dsp:sp>
    <dsp:sp modelId="{ECE34DCD-970F-BD42-89B6-43730028F153}">
      <dsp:nvSpPr>
        <dsp:cNvPr id="0" name=""/>
        <dsp:cNvSpPr/>
      </dsp:nvSpPr>
      <dsp:spPr>
        <a:xfrm>
          <a:off x="1773198" y="1221503"/>
          <a:ext cx="1087746" cy="5590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éducation/formation</a:t>
          </a:r>
          <a:endParaRPr lang="fr-FR" sz="1600" b="1" kern="1200" dirty="0"/>
        </a:p>
      </dsp:txBody>
      <dsp:txXfrm>
        <a:off x="1773198" y="1221503"/>
        <a:ext cx="1087746" cy="559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9A03E-84B0-A149-9591-A77215E32902}">
      <dsp:nvSpPr>
        <dsp:cNvPr id="0" name=""/>
        <dsp:cNvSpPr/>
      </dsp:nvSpPr>
      <dsp:spPr>
        <a:xfrm>
          <a:off x="-2404246" y="-371456"/>
          <a:ext cx="2871147" cy="2871147"/>
        </a:xfrm>
        <a:prstGeom prst="blockArc">
          <a:avLst>
            <a:gd name="adj1" fmla="val 18900000"/>
            <a:gd name="adj2" fmla="val 2700000"/>
            <a:gd name="adj3" fmla="val 75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DAF219-E09F-7F45-A580-1A68DB09FA5F}">
      <dsp:nvSpPr>
        <dsp:cNvPr id="0" name=""/>
        <dsp:cNvSpPr/>
      </dsp:nvSpPr>
      <dsp:spPr>
        <a:xfrm>
          <a:off x="300155" y="212823"/>
          <a:ext cx="3205564" cy="4256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7857" tIns="30480" rIns="30480" bIns="30480" numCol="1" spcCol="1270" anchor="ctr" anchorCtr="0">
          <a:noAutofit/>
        </a:bodyPr>
        <a:lstStyle/>
        <a:p>
          <a:pPr marL="0" lvl="0" indent="0" algn="l" defTabSz="533400">
            <a:lnSpc>
              <a:spcPct val="90000"/>
            </a:lnSpc>
            <a:spcBef>
              <a:spcPct val="0"/>
            </a:spcBef>
            <a:spcAft>
              <a:spcPct val="35000"/>
            </a:spcAft>
            <a:buNone/>
          </a:pPr>
          <a:r>
            <a:rPr lang="fr-FR" sz="1200" b="1" kern="1200" dirty="0" err="1"/>
            <a:t>enqu</a:t>
          </a:r>
          <a:r>
            <a:rPr lang="fr-CH" sz="1200" b="1" kern="1200" dirty="0"/>
            <a:t>êtes ( </a:t>
          </a:r>
          <a:r>
            <a:rPr lang="fr-CH" sz="1200" b="1" kern="1200" dirty="0" err="1"/>
            <a:t>adm</a:t>
          </a:r>
          <a:r>
            <a:rPr lang="fr-CH" sz="1200" b="1" kern="1200" dirty="0"/>
            <a:t>.</a:t>
          </a:r>
          <a:r>
            <a:rPr lang="fr-CH" sz="1200" b="1" kern="1200" baseline="0" dirty="0"/>
            <a:t> </a:t>
          </a:r>
          <a:r>
            <a:rPr lang="fr-CH" sz="1200" b="1" kern="1200" baseline="0" dirty="0" err="1"/>
            <a:t>jud</a:t>
          </a:r>
          <a:r>
            <a:rPr lang="fr-CH" sz="1200" b="1" kern="1200" baseline="0" dirty="0"/>
            <a:t>. </a:t>
          </a:r>
          <a:r>
            <a:rPr lang="fr-CH" sz="1200" b="1" kern="1200" baseline="0" dirty="0" err="1"/>
            <a:t>journ</a:t>
          </a:r>
          <a:r>
            <a:rPr lang="fr-CH" sz="1200" b="1" kern="1200" baseline="0" dirty="0"/>
            <a:t>)</a:t>
          </a:r>
          <a:endParaRPr lang="fr-FR" sz="1200" b="1" kern="1200" dirty="0"/>
        </a:p>
      </dsp:txBody>
      <dsp:txXfrm>
        <a:off x="300155" y="212823"/>
        <a:ext cx="3205564" cy="425647"/>
      </dsp:txXfrm>
    </dsp:sp>
    <dsp:sp modelId="{E2FF715E-69E7-3C4D-BF4F-9C49F19FC7E2}">
      <dsp:nvSpPr>
        <dsp:cNvPr id="0" name=""/>
        <dsp:cNvSpPr/>
      </dsp:nvSpPr>
      <dsp:spPr>
        <a:xfrm>
          <a:off x="34126" y="159617"/>
          <a:ext cx="532058" cy="5320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32C860-4869-6C42-846C-A96CA2802744}">
      <dsp:nvSpPr>
        <dsp:cNvPr id="0" name=""/>
        <dsp:cNvSpPr/>
      </dsp:nvSpPr>
      <dsp:spPr>
        <a:xfrm>
          <a:off x="427664" y="824916"/>
          <a:ext cx="3050841" cy="4256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7857" tIns="30480" rIns="30480" bIns="30480" numCol="1" spcCol="1270" anchor="ctr" anchorCtr="0">
          <a:noAutofit/>
        </a:bodyPr>
        <a:lstStyle/>
        <a:p>
          <a:pPr marL="0" lvl="0" indent="0" algn="l" defTabSz="533400">
            <a:lnSpc>
              <a:spcPct val="90000"/>
            </a:lnSpc>
            <a:spcBef>
              <a:spcPct val="0"/>
            </a:spcBef>
            <a:spcAft>
              <a:spcPct val="35000"/>
            </a:spcAft>
            <a:buNone/>
          </a:pPr>
          <a:r>
            <a:rPr lang="fr-FR" sz="1200" b="1" kern="1200"/>
            <a:t>sondages</a:t>
          </a:r>
          <a:r>
            <a:rPr lang="fr-FR" sz="1200" b="1" kern="1200" baseline="0"/>
            <a:t> ( perception/qualitative)</a:t>
          </a:r>
          <a:endParaRPr lang="fr-FR" sz="1200" b="1" kern="1200"/>
        </a:p>
      </dsp:txBody>
      <dsp:txXfrm>
        <a:off x="427664" y="824916"/>
        <a:ext cx="3050841" cy="425647"/>
      </dsp:txXfrm>
    </dsp:sp>
    <dsp:sp modelId="{A824F551-60FA-FA41-8D48-001E6FA27F0D}">
      <dsp:nvSpPr>
        <dsp:cNvPr id="0" name=""/>
        <dsp:cNvSpPr/>
      </dsp:nvSpPr>
      <dsp:spPr>
        <a:xfrm>
          <a:off x="188848" y="798088"/>
          <a:ext cx="532058" cy="5320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173F82-BE1F-0344-A8A8-56FA12AB113D}">
      <dsp:nvSpPr>
        <dsp:cNvPr id="0" name=""/>
        <dsp:cNvSpPr/>
      </dsp:nvSpPr>
      <dsp:spPr>
        <a:xfrm>
          <a:off x="300155" y="1489764"/>
          <a:ext cx="3205564" cy="4256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7857" tIns="30480" rIns="30480" bIns="30480" numCol="1" spcCol="1270" anchor="ctr" anchorCtr="0">
          <a:noAutofit/>
        </a:bodyPr>
        <a:lstStyle/>
        <a:p>
          <a:pPr marL="0" lvl="0" indent="0" algn="l" defTabSz="533400">
            <a:lnSpc>
              <a:spcPct val="90000"/>
            </a:lnSpc>
            <a:spcBef>
              <a:spcPct val="0"/>
            </a:spcBef>
            <a:spcAft>
              <a:spcPct val="35000"/>
            </a:spcAft>
            <a:buNone/>
          </a:pPr>
          <a:r>
            <a:rPr lang="fr-FR" sz="1200" b="1" kern="1200"/>
            <a:t>audits </a:t>
          </a:r>
        </a:p>
      </dsp:txBody>
      <dsp:txXfrm>
        <a:off x="300155" y="1489764"/>
        <a:ext cx="3205564" cy="425647"/>
      </dsp:txXfrm>
    </dsp:sp>
    <dsp:sp modelId="{17016381-A593-334E-BC82-00ACEC5E35C6}">
      <dsp:nvSpPr>
        <dsp:cNvPr id="0" name=""/>
        <dsp:cNvSpPr/>
      </dsp:nvSpPr>
      <dsp:spPr>
        <a:xfrm>
          <a:off x="34126" y="1436558"/>
          <a:ext cx="532058" cy="53205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966F6-A677-3A48-BF2D-3482ADA46BD1}">
      <dsp:nvSpPr>
        <dsp:cNvPr id="0" name=""/>
        <dsp:cNvSpPr/>
      </dsp:nvSpPr>
      <dsp:spPr>
        <a:xfrm>
          <a:off x="0" y="34294"/>
          <a:ext cx="1264850" cy="1368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623B0C-95EE-A54D-8841-DDB9A7A9A1E1}">
      <dsp:nvSpPr>
        <dsp:cNvPr id="0" name=""/>
        <dsp:cNvSpPr/>
      </dsp:nvSpPr>
      <dsp:spPr>
        <a:xfrm>
          <a:off x="102027" y="376294"/>
          <a:ext cx="1036337"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fr-FR" sz="1400" kern="1200" dirty="0"/>
            <a:t>détection/</a:t>
          </a:r>
          <a:r>
            <a:rPr lang="fr-FR" sz="1400" kern="1200" dirty="0" err="1"/>
            <a:t>mésure</a:t>
          </a:r>
          <a:endParaRPr lang="fr-FR" sz="1400" kern="1200" dirty="0"/>
        </a:p>
      </dsp:txBody>
      <dsp:txXfrm>
        <a:off x="102027" y="376294"/>
        <a:ext cx="1036337" cy="68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45567-4B74-9445-BD97-6BD36AF97486}">
      <dsp:nvSpPr>
        <dsp:cNvPr id="0" name=""/>
        <dsp:cNvSpPr/>
      </dsp:nvSpPr>
      <dsp:spPr>
        <a:xfrm rot="5400000">
          <a:off x="1212428" y="573400"/>
          <a:ext cx="989426" cy="164638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9478FC-862A-294C-BA11-14518A27685F}">
      <dsp:nvSpPr>
        <dsp:cNvPr id="0" name=""/>
        <dsp:cNvSpPr/>
      </dsp:nvSpPr>
      <dsp:spPr>
        <a:xfrm>
          <a:off x="1047268" y="1065314"/>
          <a:ext cx="1486364" cy="130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sanctions administratives</a:t>
          </a:r>
        </a:p>
      </dsp:txBody>
      <dsp:txXfrm>
        <a:off x="1047268" y="1065314"/>
        <a:ext cx="1486364" cy="1302885"/>
      </dsp:txXfrm>
    </dsp:sp>
    <dsp:sp modelId="{A4DF2D3F-CB75-0241-A0E5-10914EAE6A16}">
      <dsp:nvSpPr>
        <dsp:cNvPr id="0" name=""/>
        <dsp:cNvSpPr/>
      </dsp:nvSpPr>
      <dsp:spPr>
        <a:xfrm>
          <a:off x="2253187" y="452192"/>
          <a:ext cx="280446" cy="280446"/>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7AABF5-2570-2B46-8F3F-5A54ED8DD6CF}">
      <dsp:nvSpPr>
        <dsp:cNvPr id="0" name=""/>
        <dsp:cNvSpPr/>
      </dsp:nvSpPr>
      <dsp:spPr>
        <a:xfrm rot="5400000">
          <a:off x="3032029" y="123138"/>
          <a:ext cx="989426" cy="164638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628DFB-740D-7241-866A-83E129C5B420}">
      <dsp:nvSpPr>
        <dsp:cNvPr id="0" name=""/>
        <dsp:cNvSpPr/>
      </dsp:nvSpPr>
      <dsp:spPr>
        <a:xfrm>
          <a:off x="2866869" y="615052"/>
          <a:ext cx="1486364" cy="130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sanctions judiciaires</a:t>
          </a:r>
        </a:p>
      </dsp:txBody>
      <dsp:txXfrm>
        <a:off x="2866869" y="615052"/>
        <a:ext cx="1486364" cy="1302885"/>
      </dsp:txXfrm>
    </dsp:sp>
    <dsp:sp modelId="{C6091735-C9EC-0B45-B51C-C381AD2486F8}">
      <dsp:nvSpPr>
        <dsp:cNvPr id="0" name=""/>
        <dsp:cNvSpPr/>
      </dsp:nvSpPr>
      <dsp:spPr>
        <a:xfrm>
          <a:off x="4072787" y="1930"/>
          <a:ext cx="280446" cy="280446"/>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50F109-54B9-D846-8F33-D94FB4EB7F20}">
      <dsp:nvSpPr>
        <dsp:cNvPr id="0" name=""/>
        <dsp:cNvSpPr/>
      </dsp:nvSpPr>
      <dsp:spPr>
        <a:xfrm rot="5400000">
          <a:off x="4851629" y="-327122"/>
          <a:ext cx="989426" cy="164638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FE8ADF-1209-7F4C-BFA1-FD2AC88873C7}">
      <dsp:nvSpPr>
        <dsp:cNvPr id="0" name=""/>
        <dsp:cNvSpPr/>
      </dsp:nvSpPr>
      <dsp:spPr>
        <a:xfrm>
          <a:off x="4686469" y="164791"/>
          <a:ext cx="1486364" cy="130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sanctions sociales ( la honte)</a:t>
          </a:r>
        </a:p>
      </dsp:txBody>
      <dsp:txXfrm>
        <a:off x="4686469" y="164791"/>
        <a:ext cx="1486364" cy="1302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8E39C-892F-AA47-B9DA-FFEC71F734A3}">
      <dsp:nvSpPr>
        <dsp:cNvPr id="0" name=""/>
        <dsp:cNvSpPr/>
      </dsp:nvSpPr>
      <dsp:spPr>
        <a:xfrm>
          <a:off x="3958" y="219766"/>
          <a:ext cx="1641012" cy="16933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1" kern="1200" dirty="0"/>
            <a:t>Réparation</a:t>
          </a:r>
        </a:p>
      </dsp:txBody>
      <dsp:txXfrm>
        <a:off x="244279" y="467747"/>
        <a:ext cx="1160370" cy="1197361"/>
      </dsp:txXfrm>
    </dsp:sp>
    <dsp:sp modelId="{8FAB2760-8DA6-6E46-853E-A71C01219CA1}">
      <dsp:nvSpPr>
        <dsp:cNvPr id="0" name=""/>
        <dsp:cNvSpPr/>
      </dsp:nvSpPr>
      <dsp:spPr>
        <a:xfrm rot="19041445">
          <a:off x="1622837" y="839968"/>
          <a:ext cx="536077" cy="0"/>
        </a:xfrm>
        <a:custGeom>
          <a:avLst/>
          <a:gdLst/>
          <a:ahLst/>
          <a:cxnLst/>
          <a:rect l="0" t="0" r="0" b="0"/>
          <a:pathLst>
            <a:path>
              <a:moveTo>
                <a:pt x="0" y="0"/>
              </a:moveTo>
              <a:lnTo>
                <a:pt x="536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E7E905-2C38-E74E-BE36-C227A5EA640B}">
      <dsp:nvSpPr>
        <dsp:cNvPr id="0" name=""/>
        <dsp:cNvSpPr/>
      </dsp:nvSpPr>
      <dsp:spPr>
        <a:xfrm rot="13358555">
          <a:off x="3760912" y="839968"/>
          <a:ext cx="536077" cy="0"/>
        </a:xfrm>
        <a:custGeom>
          <a:avLst/>
          <a:gdLst/>
          <a:ahLst/>
          <a:cxnLst/>
          <a:rect l="0" t="0" r="0" b="0"/>
          <a:pathLst>
            <a:path>
              <a:moveTo>
                <a:pt x="0" y="0"/>
              </a:moveTo>
              <a:lnTo>
                <a:pt x="536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A97FF-B871-544E-A6AF-5D0D0989416A}">
      <dsp:nvSpPr>
        <dsp:cNvPr id="0" name=""/>
        <dsp:cNvSpPr/>
      </dsp:nvSpPr>
      <dsp:spPr>
        <a:xfrm>
          <a:off x="2088043" y="658392"/>
          <a:ext cx="191811"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3FE70C-915F-304F-A757-1A018788E062}">
      <dsp:nvSpPr>
        <dsp:cNvPr id="0" name=""/>
        <dsp:cNvSpPr/>
      </dsp:nvSpPr>
      <dsp:spPr>
        <a:xfrm>
          <a:off x="2279855" y="250357"/>
          <a:ext cx="1360117" cy="8160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judicaire</a:t>
          </a:r>
        </a:p>
      </dsp:txBody>
      <dsp:txXfrm>
        <a:off x="2279855" y="250357"/>
        <a:ext cx="1360117" cy="816070"/>
      </dsp:txXfrm>
    </dsp:sp>
    <dsp:sp modelId="{0ED07CAE-D88B-474A-A4BE-373C66B407D7}">
      <dsp:nvSpPr>
        <dsp:cNvPr id="0" name=""/>
        <dsp:cNvSpPr/>
      </dsp:nvSpPr>
      <dsp:spPr>
        <a:xfrm>
          <a:off x="3639972" y="658392"/>
          <a:ext cx="191811"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AA4417-0A70-B748-8BD1-B62BCC2361A0}">
      <dsp:nvSpPr>
        <dsp:cNvPr id="0" name=""/>
        <dsp:cNvSpPr/>
      </dsp:nvSpPr>
      <dsp:spPr>
        <a:xfrm rot="2558555">
          <a:off x="1622837" y="1292887"/>
          <a:ext cx="536077" cy="0"/>
        </a:xfrm>
        <a:custGeom>
          <a:avLst/>
          <a:gdLst/>
          <a:ahLst/>
          <a:cxnLst/>
          <a:rect l="0" t="0" r="0" b="0"/>
          <a:pathLst>
            <a:path>
              <a:moveTo>
                <a:pt x="0" y="0"/>
              </a:moveTo>
              <a:lnTo>
                <a:pt x="536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D8B72D-DC9C-E742-B87C-8D4F79F79D28}">
      <dsp:nvSpPr>
        <dsp:cNvPr id="0" name=""/>
        <dsp:cNvSpPr/>
      </dsp:nvSpPr>
      <dsp:spPr>
        <a:xfrm rot="8241445">
          <a:off x="3760912" y="1292887"/>
          <a:ext cx="536077" cy="0"/>
        </a:xfrm>
        <a:custGeom>
          <a:avLst/>
          <a:gdLst/>
          <a:ahLst/>
          <a:cxnLst/>
          <a:rect l="0" t="0" r="0" b="0"/>
          <a:pathLst>
            <a:path>
              <a:moveTo>
                <a:pt x="0" y="0"/>
              </a:moveTo>
              <a:lnTo>
                <a:pt x="536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CF3DE5-19C1-B84C-BCB5-593125F9E85E}">
      <dsp:nvSpPr>
        <dsp:cNvPr id="0" name=""/>
        <dsp:cNvSpPr/>
      </dsp:nvSpPr>
      <dsp:spPr>
        <a:xfrm>
          <a:off x="2088043" y="1474463"/>
          <a:ext cx="191811"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FB7A4E-723B-8E46-9ED6-D0DC52863B90}">
      <dsp:nvSpPr>
        <dsp:cNvPr id="0" name=""/>
        <dsp:cNvSpPr/>
      </dsp:nvSpPr>
      <dsp:spPr>
        <a:xfrm>
          <a:off x="2279855" y="1066428"/>
          <a:ext cx="1360117" cy="8160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amiable</a:t>
          </a:r>
        </a:p>
      </dsp:txBody>
      <dsp:txXfrm>
        <a:off x="2279855" y="1066428"/>
        <a:ext cx="1360117" cy="816070"/>
      </dsp:txXfrm>
    </dsp:sp>
    <dsp:sp modelId="{45661FF6-2646-9440-A20C-9615126034AF}">
      <dsp:nvSpPr>
        <dsp:cNvPr id="0" name=""/>
        <dsp:cNvSpPr/>
      </dsp:nvSpPr>
      <dsp:spPr>
        <a:xfrm>
          <a:off x="3639972" y="1474463"/>
          <a:ext cx="191811"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61F5CE-76C2-B841-80EB-BFC56AE5510C}">
      <dsp:nvSpPr>
        <dsp:cNvPr id="0" name=""/>
        <dsp:cNvSpPr/>
      </dsp:nvSpPr>
      <dsp:spPr>
        <a:xfrm>
          <a:off x="4274857" y="245921"/>
          <a:ext cx="1641012" cy="16410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a:t>récouvrements</a:t>
          </a:r>
        </a:p>
      </dsp:txBody>
      <dsp:txXfrm>
        <a:off x="4515178" y="486242"/>
        <a:ext cx="1160370" cy="1160370"/>
      </dsp:txXfrm>
    </dsp:sp>
    <dsp:sp modelId="{3740F64A-6C3A-5443-B379-04BF13BF5AD4}">
      <dsp:nvSpPr>
        <dsp:cNvPr id="0" name=""/>
        <dsp:cNvSpPr/>
      </dsp:nvSpPr>
      <dsp:spPr>
        <a:xfrm>
          <a:off x="5915869" y="245921"/>
          <a:ext cx="1641012" cy="16410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1" kern="1200"/>
            <a:t>emprisonnements</a:t>
          </a:r>
        </a:p>
      </dsp:txBody>
      <dsp:txXfrm>
        <a:off x="6156190" y="486242"/>
        <a:ext cx="1160370" cy="11603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4FA22-2B3F-49FB-B3CF-8A14C8C3115B}" type="datetimeFigureOut">
              <a:rPr lang="fr-FR" smtClean="0"/>
              <a:t>11/07/2020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C2382-6582-47DD-ABA7-EF1E18164BC0}" type="slidenum">
              <a:rPr lang="fr-FR" smtClean="0"/>
              <a:t>‹N°›</a:t>
            </a:fld>
            <a:endParaRPr lang="fr-FR"/>
          </a:p>
        </p:txBody>
      </p:sp>
    </p:spTree>
    <p:extLst>
      <p:ext uri="{BB962C8B-B14F-4D97-AF65-F5344CB8AC3E}">
        <p14:creationId xmlns:p14="http://schemas.microsoft.com/office/powerpoint/2010/main" val="25639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ffectLst/>
            </a:endParaRPr>
          </a:p>
          <a:p>
            <a:pPr lvl="1"/>
            <a:r>
              <a:rPr lang="fr-FR" sz="1200" b="1" kern="1200" dirty="0">
                <a:solidFill>
                  <a:schemeClr val="tx1"/>
                </a:solidFill>
                <a:effectLst/>
                <a:latin typeface="+mn-lt"/>
                <a:ea typeface="+mn-ea"/>
                <a:cs typeface="+mn-cs"/>
              </a:rPr>
              <a:t>Corruption active</a:t>
            </a:r>
            <a:r>
              <a:rPr lang="fr-FR" sz="1200" kern="1200" dirty="0">
                <a:solidFill>
                  <a:schemeClr val="tx1"/>
                </a:solidFill>
                <a:effectLst/>
                <a:latin typeface="+mn-lt"/>
                <a:ea typeface="+mn-ea"/>
                <a:cs typeface="+mn-cs"/>
              </a:rPr>
              <a:t>, consiste pour un usager (corrupteur) à proposer à tout moment, directement ou indirectement ( des présents, etc.) pour obtenir d’une personne en charge d’une fonction, d’un mandat ou d’une mission, qu’elle accomplisse ou s’abstienne d’accomplir un acte de sa fonction, de sa mission ou de son mandat  </a:t>
            </a:r>
          </a:p>
          <a:p>
            <a:pPr lvl="1"/>
            <a:r>
              <a:rPr lang="fr-FR" sz="1200" kern="1200" dirty="0">
                <a:solidFill>
                  <a:schemeClr val="tx1"/>
                </a:solidFill>
                <a:effectLst/>
                <a:latin typeface="+mn-lt"/>
                <a:ea typeface="+mn-ea"/>
                <a:cs typeface="+mn-cs"/>
              </a:rPr>
              <a:t>La corruption </a:t>
            </a:r>
            <a:r>
              <a:rPr lang="fr-FR" sz="1200" b="1" kern="1200" dirty="0">
                <a:solidFill>
                  <a:schemeClr val="tx1"/>
                </a:solidFill>
                <a:effectLst/>
                <a:latin typeface="+mn-lt"/>
                <a:ea typeface="+mn-ea"/>
                <a:cs typeface="+mn-cs"/>
              </a:rPr>
              <a:t>passive </a:t>
            </a:r>
            <a:r>
              <a:rPr lang="fr-FR" sz="1200" kern="1200" dirty="0">
                <a:solidFill>
                  <a:schemeClr val="tx1"/>
                </a:solidFill>
                <a:effectLst/>
                <a:latin typeface="+mn-lt"/>
                <a:ea typeface="+mn-ea"/>
                <a:cs typeface="+mn-cs"/>
              </a:rPr>
              <a:t>c'est le fait pour un agent public (corrompu) de solliciter, d’agréer ou d’exiger, directement ou indirectement, des offres, des dons, des présents ou des avantages quelconques pour accomplir ou s’abstenir d’accomplir un acte relevant directement de sa fonction, de sa mission ou de son mandat ou un acte illicite par sa fonction, sa mission ou son mandat </a:t>
            </a:r>
          </a:p>
          <a:p>
            <a:endParaRPr lang="fr-FR" dirty="0"/>
          </a:p>
        </p:txBody>
      </p:sp>
      <p:sp>
        <p:nvSpPr>
          <p:cNvPr id="4" name="Espace réservé du numéro de diapositive 3"/>
          <p:cNvSpPr>
            <a:spLocks noGrp="1"/>
          </p:cNvSpPr>
          <p:nvPr>
            <p:ph type="sldNum" sz="quarter" idx="5"/>
          </p:nvPr>
        </p:nvSpPr>
        <p:spPr/>
        <p:txBody>
          <a:bodyPr/>
          <a:lstStyle/>
          <a:p>
            <a:fld id="{0CEC2382-6582-47DD-ABA7-EF1E18164BC0}" type="slidenum">
              <a:rPr lang="fr-FR" smtClean="0"/>
              <a:t>9</a:t>
            </a:fld>
            <a:endParaRPr lang="fr-FR"/>
          </a:p>
        </p:txBody>
      </p:sp>
    </p:spTree>
    <p:extLst>
      <p:ext uri="{BB962C8B-B14F-4D97-AF65-F5344CB8AC3E}">
        <p14:creationId xmlns:p14="http://schemas.microsoft.com/office/powerpoint/2010/main" val="303320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Tree>
    <p:extLst>
      <p:ext uri="{BB962C8B-B14F-4D97-AF65-F5344CB8AC3E}">
        <p14:creationId xmlns:p14="http://schemas.microsoft.com/office/powerpoint/2010/main" val="242943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1907704" y="1600200"/>
            <a:ext cx="7128792" cy="514116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02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646673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836216" y="274638"/>
            <a:ext cx="4680000" cy="646673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59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1835696" y="1600200"/>
            <a:ext cx="7200800" cy="514116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21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628800"/>
            <a:ext cx="7772400" cy="4140175"/>
          </a:xfrm>
        </p:spPr>
        <p:txBody>
          <a:bodyPr anchor="t">
            <a:normAutofit/>
          </a:bodyPr>
          <a:lstStyle>
            <a:lvl1pPr algn="l">
              <a:defRPr sz="3600" b="1" cap="none"/>
            </a:lvl1pPr>
          </a:lstStyle>
          <a:p>
            <a:r>
              <a:rPr lang="fr-FR" dirty="0"/>
              <a:t>Modifiez le style du titre</a:t>
            </a:r>
          </a:p>
        </p:txBody>
      </p:sp>
      <p:sp>
        <p:nvSpPr>
          <p:cNvPr id="3" name="Espace réservé du texte 2"/>
          <p:cNvSpPr>
            <a:spLocks noGrp="1"/>
          </p:cNvSpPr>
          <p:nvPr>
            <p:ph type="body" idx="1"/>
          </p:nvPr>
        </p:nvSpPr>
        <p:spPr>
          <a:xfrm>
            <a:off x="722313" y="620689"/>
            <a:ext cx="7772400" cy="86409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109259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872080" y="1600200"/>
            <a:ext cx="35280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508496" y="1600200"/>
            <a:ext cx="35280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385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Modifiez le style du titre</a:t>
            </a:r>
          </a:p>
        </p:txBody>
      </p:sp>
      <p:sp>
        <p:nvSpPr>
          <p:cNvPr id="3" name="Espace réservé du texte 2"/>
          <p:cNvSpPr>
            <a:spLocks noGrp="1"/>
          </p:cNvSpPr>
          <p:nvPr>
            <p:ph type="body" idx="1"/>
          </p:nvPr>
        </p:nvSpPr>
        <p:spPr>
          <a:xfrm>
            <a:off x="1835696"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1835696" y="2174874"/>
            <a:ext cx="3528000"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508104"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508104" y="2174874"/>
            <a:ext cx="3528000"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49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Rectangle 5"/>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302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36016" y="273050"/>
            <a:ext cx="2772000"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16496" y="273050"/>
            <a:ext cx="4320000" cy="6468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836016" y="1435100"/>
            <a:ext cx="2772000" cy="5306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85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5736" y="5369768"/>
            <a:ext cx="59400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195736" y="1181943"/>
            <a:ext cx="594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195736" y="5936506"/>
            <a:ext cx="594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298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C:\Users\User\Documents\AMD\DFC\Logo_lille_uden-tekst_DFC.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 y="6165304"/>
            <a:ext cx="658416" cy="576064"/>
          </a:xfrm>
          <a:prstGeom prst="rect">
            <a:avLst/>
          </a:prstGeom>
          <a:noFill/>
          <a:ln>
            <a:noFill/>
          </a:ln>
        </p:spPr>
      </p:pic>
      <p:pic>
        <p:nvPicPr>
          <p:cNvPr id="12" name="Image 11" descr="papier entete ok"/>
          <p:cNvPicPr/>
          <p:nvPr userDrawn="1"/>
        </p:nvPicPr>
        <p:blipFill>
          <a:blip r:embed="rId13" cstate="print">
            <a:extLst>
              <a:ext uri="{28A0092B-C50C-407E-A947-70E740481C1C}">
                <a14:useLocalDpi xmlns:a14="http://schemas.microsoft.com/office/drawing/2010/main" val="0"/>
              </a:ext>
            </a:extLst>
          </a:blip>
          <a:srcRect l="8191" t="2695" r="71199" b="88036"/>
          <a:stretch>
            <a:fillRect/>
          </a:stretch>
        </p:blipFill>
        <p:spPr bwMode="auto">
          <a:xfrm>
            <a:off x="8302072" y="6165304"/>
            <a:ext cx="806432" cy="576064"/>
          </a:xfrm>
          <a:prstGeom prst="rect">
            <a:avLst/>
          </a:prstGeom>
          <a:noFill/>
        </p:spPr>
      </p:pic>
      <p:sp>
        <p:nvSpPr>
          <p:cNvPr id="2" name="Espace réservé du titre 1"/>
          <p:cNvSpPr>
            <a:spLocks noGrp="1"/>
          </p:cNvSpPr>
          <p:nvPr>
            <p:ph type="title"/>
          </p:nvPr>
        </p:nvSpPr>
        <p:spPr>
          <a:xfrm>
            <a:off x="1835696" y="274638"/>
            <a:ext cx="7200800" cy="1143000"/>
          </a:xfrm>
          <a:prstGeom prst="rect">
            <a:avLst/>
          </a:prstGeom>
          <a:solidFill>
            <a:srgbClr val="005A8B"/>
          </a:solidFill>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835696" y="1600200"/>
            <a:ext cx="7200800" cy="51411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6654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000" kern="1200">
          <a:solidFill>
            <a:srgbClr val="005A8B"/>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6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rgbClr val="005A8B"/>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200" kern="1200">
          <a:solidFill>
            <a:schemeClr val="tx1"/>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rgbClr val="005A8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8.xml"/><Relationship Id="rId7" Type="http://schemas.openxmlformats.org/officeDocument/2006/relationships/slide" Target="slide17.xml"/><Relationship Id="rId2" Type="http://schemas.openxmlformats.org/officeDocument/2006/relationships/hyperlink" Target="https://partner.u4.no/course/essentials-1-fr/course/course.htm" TargetMode="Externa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15.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2.xml"/><Relationship Id="rId7" Type="http://schemas.openxmlformats.org/officeDocument/2006/relationships/image" Target="../media/image3.tif"/><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2.xml"/><Relationship Id="rId7" Type="http://schemas.openxmlformats.org/officeDocument/2006/relationships/image" Target="../media/image4.tif"/><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2.xml"/><Relationship Id="rId7" Type="http://schemas.openxmlformats.org/officeDocument/2006/relationships/image" Target="../media/image5.tiff"/><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2.xml"/><Relationship Id="rId7" Type="http://schemas.openxmlformats.org/officeDocument/2006/relationships/image" Target="../media/image6.tiff"/><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7.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7.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4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42.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4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9.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slide" Target="slide12.xml"/><Relationship Id="rId7" Type="http://schemas.openxmlformats.org/officeDocument/2006/relationships/slide" Target="slide41.xml"/><Relationship Id="rId12" Type="http://schemas.microsoft.com/office/2007/relationships/diagramDrawing" Target="../diagrams/drawing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diagramColors" Target="../diagrams/colors1.xml"/><Relationship Id="rId5" Type="http://schemas.openxmlformats.org/officeDocument/2006/relationships/slide" Target="slide39.xml"/><Relationship Id="rId10" Type="http://schemas.openxmlformats.org/officeDocument/2006/relationships/diagramQuickStyle" Target="../diagrams/quickStyle1.xml"/><Relationship Id="rId4" Type="http://schemas.openxmlformats.org/officeDocument/2006/relationships/slide" Target="slide15.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9.xml"/><Relationship Id="rId4" Type="http://schemas.openxmlformats.org/officeDocument/2006/relationships/slide" Target="slide15.xml"/></Relationships>
</file>

<file path=ppt/slides/_rels/slide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8.xml"/><Relationship Id="rId7"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15.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60648"/>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042987" y="6574178"/>
            <a:ext cx="7058025" cy="432048"/>
          </a:xfrm>
          <a:prstGeom prst="rect">
            <a:avLst/>
          </a:prstGeom>
        </p:spPr>
        <p:txBody>
          <a:bodyPr>
            <a:norm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r>
              <a:rPr lang="fr-FR" sz="1300" dirty="0">
                <a:solidFill>
                  <a:schemeClr val="tx1"/>
                </a:solidFill>
              </a:rPr>
              <a:t>Libreville, 2020</a:t>
            </a:r>
          </a:p>
        </p:txBody>
      </p:sp>
      <p:sp>
        <p:nvSpPr>
          <p:cNvPr id="9" name="Titre 1"/>
          <p:cNvSpPr txBox="1">
            <a:spLocks/>
          </p:cNvSpPr>
          <p:nvPr/>
        </p:nvSpPr>
        <p:spPr>
          <a:xfrm>
            <a:off x="6776" y="3271084"/>
            <a:ext cx="9137224" cy="2390164"/>
          </a:xfrm>
          <a:prstGeom prst="rect">
            <a:avLst/>
          </a:prstGeom>
          <a:solidFill>
            <a:srgbClr val="0070C0"/>
          </a:solidFill>
        </p:spPr>
        <p:txBody>
          <a:bodyPr vert="horz" lIns="91440" tIns="45720" rIns="91440" bIns="45720" rtlCol="0" anchor="ctr">
            <a:normAutofit fontScale="97500"/>
          </a:bodyPr>
          <a:lstStyle>
            <a:lvl1pPr algn="l" defTabSz="457200" rtl="0" eaLnBrk="1" latinLnBrk="0" hangingPunct="1">
              <a:spcBef>
                <a:spcPct val="0"/>
              </a:spcBef>
              <a:buNone/>
              <a:defRPr sz="3000" kern="1200">
                <a:solidFill>
                  <a:srgbClr val="6C6F70"/>
                </a:solidFill>
                <a:latin typeface="Arial"/>
                <a:ea typeface="+mj-ea"/>
                <a:cs typeface="Arial"/>
              </a:defRPr>
            </a:lvl1pPr>
          </a:lstStyle>
          <a:p>
            <a:pPr algn="ctr"/>
            <a:r>
              <a:rPr lang="fr-FR" sz="2800" b="1" dirty="0">
                <a:solidFill>
                  <a:schemeClr val="tx1"/>
                </a:solidFill>
              </a:rPr>
              <a:t> </a:t>
            </a:r>
            <a:r>
              <a:rPr lang="fr-CH" sz="3700" b="1" dirty="0">
                <a:solidFill>
                  <a:schemeClr val="bg1"/>
                </a:solidFill>
              </a:rPr>
              <a:t>ESSENTIELS SUR LA CORRUPTION: </a:t>
            </a:r>
          </a:p>
          <a:p>
            <a:pPr algn="ctr"/>
            <a:r>
              <a:rPr lang="fr-CH" sz="3300" b="1" dirty="0">
                <a:solidFill>
                  <a:schemeClr val="bg1"/>
                </a:solidFill>
              </a:rPr>
              <a:t>Définitions des concepts, facteurs,  pratiques et impacts dans les services publics et privés</a:t>
            </a:r>
            <a:r>
              <a:rPr lang="fr-FR" sz="2800" b="1" dirty="0">
                <a:solidFill>
                  <a:schemeClr val="tx1"/>
                </a:solidFill>
              </a:rPr>
              <a:t> </a:t>
            </a:r>
          </a:p>
        </p:txBody>
      </p:sp>
      <p:sp>
        <p:nvSpPr>
          <p:cNvPr id="10" name="Titre 1"/>
          <p:cNvSpPr txBox="1">
            <a:spLocks/>
          </p:cNvSpPr>
          <p:nvPr/>
        </p:nvSpPr>
        <p:spPr>
          <a:xfrm>
            <a:off x="1477429" y="2102115"/>
            <a:ext cx="5939197" cy="648072"/>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a:solidFill>
                  <a:srgbClr val="6C6F70"/>
                </a:solidFill>
                <a:latin typeface="Arial"/>
                <a:ea typeface="+mj-ea"/>
                <a:cs typeface="Arial"/>
              </a:defRPr>
            </a:lvl1pPr>
          </a:lstStyle>
          <a:p>
            <a:pPr algn="ctr"/>
            <a:r>
              <a:rPr lang="fr-FR" sz="2400" b="1" dirty="0">
                <a:solidFill>
                  <a:srgbClr val="FF0000"/>
                </a:solidFill>
              </a:rPr>
              <a:t>MODULE I</a:t>
            </a:r>
          </a:p>
        </p:txBody>
      </p:sp>
      <p:pic>
        <p:nvPicPr>
          <p:cNvPr id="6" name="Image 5" descr="RG.jpg">
            <a:extLst>
              <a:ext uri="{FF2B5EF4-FFF2-40B4-BE49-F238E27FC236}">
                <a16:creationId xmlns:a16="http://schemas.microsoft.com/office/drawing/2014/main" id="{F57378E7-6455-DF41-9797-7CBBBEA3B2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5943" y="331128"/>
            <a:ext cx="1368771" cy="1029563"/>
          </a:xfrm>
          <a:prstGeom prst="rect">
            <a:avLst/>
          </a:prstGeom>
          <a:noFill/>
          <a:ln>
            <a:noFill/>
          </a:ln>
        </p:spPr>
      </p:pic>
      <p:pic>
        <p:nvPicPr>
          <p:cNvPr id="7" name="Image 6">
            <a:extLst>
              <a:ext uri="{FF2B5EF4-FFF2-40B4-BE49-F238E27FC236}">
                <a16:creationId xmlns:a16="http://schemas.microsoft.com/office/drawing/2014/main" id="{E2DFCC06-34D9-A747-A7F6-3D326E55F5C1}"/>
              </a:ext>
            </a:extLst>
          </p:cNvPr>
          <p:cNvPicPr>
            <a:picLocks noChangeAspect="1"/>
          </p:cNvPicPr>
          <p:nvPr/>
        </p:nvPicPr>
        <p:blipFill>
          <a:blip r:embed="rId3"/>
          <a:stretch>
            <a:fillRect/>
          </a:stretch>
        </p:blipFill>
        <p:spPr>
          <a:xfrm>
            <a:off x="7956376" y="331128"/>
            <a:ext cx="822024" cy="1234074"/>
          </a:xfrm>
          <a:prstGeom prst="rect">
            <a:avLst/>
          </a:prstGeom>
        </p:spPr>
      </p:pic>
    </p:spTree>
    <p:extLst>
      <p:ext uri="{BB962C8B-B14F-4D97-AF65-F5344CB8AC3E}">
        <p14:creationId xmlns:p14="http://schemas.microsoft.com/office/powerpoint/2010/main" val="272364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B63AD-21B3-844F-977E-DD54A6BCA565}"/>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AE0DF961-1CEE-5843-8935-4A3B612901B9}"/>
              </a:ext>
            </a:extLst>
          </p:cNvPr>
          <p:cNvSpPr>
            <a:spLocks noGrp="1"/>
          </p:cNvSpPr>
          <p:nvPr>
            <p:ph idx="1"/>
          </p:nvPr>
        </p:nvSpPr>
        <p:spPr>
          <a:xfrm>
            <a:off x="1835696" y="1600200"/>
            <a:ext cx="7308304" cy="4421088"/>
          </a:xfrm>
        </p:spPr>
        <p:txBody>
          <a:bodyPr>
            <a:normAutofit lnSpcReduction="10000"/>
          </a:bodyPr>
          <a:lstStyle/>
          <a:p>
            <a:r>
              <a:rPr lang="fr-FR" dirty="0"/>
              <a:t>Un abus est caractérisé par la </a:t>
            </a:r>
            <a:r>
              <a:rPr lang="fr-FR" b="1" dirty="0">
                <a:solidFill>
                  <a:schemeClr val="tx2"/>
                </a:solidFill>
              </a:rPr>
              <a:t>violation</a:t>
            </a:r>
            <a:r>
              <a:rPr lang="fr-FR" b="1" dirty="0"/>
              <a:t> </a:t>
            </a:r>
            <a:r>
              <a:rPr lang="fr-FR" dirty="0"/>
              <a:t>des normes et obligations associées à l’exercice du pouvoir.</a:t>
            </a:r>
          </a:p>
          <a:p>
            <a:r>
              <a:rPr lang="fr-FR" dirty="0"/>
              <a:t>Le pouvoir fait référence à l’autorité, à la fonction, au devoir </a:t>
            </a:r>
            <a:r>
              <a:rPr lang="fr-FR" b="1" dirty="0">
                <a:solidFill>
                  <a:schemeClr val="tx2"/>
                </a:solidFill>
              </a:rPr>
              <a:t>délégué</a:t>
            </a:r>
            <a:r>
              <a:rPr lang="fr-FR" dirty="0"/>
              <a:t> à une personne par son élection, sa nomination, son recrutement etc. Ceci signifie que l’on s’intéresse à la conduite de la personne en sa qualité officielle ou </a:t>
            </a:r>
            <a:r>
              <a:rPr lang="fr-FR" dirty="0" err="1"/>
              <a:t>professionelle</a:t>
            </a:r>
            <a:endParaRPr lang="fr-FR" dirty="0"/>
          </a:p>
        </p:txBody>
      </p:sp>
      <p:sp>
        <p:nvSpPr>
          <p:cNvPr id="4" name="Rectangle 3">
            <a:hlinkClick r:id="rId2" action="ppaction://hlinksldjump"/>
            <a:extLst>
              <a:ext uri="{FF2B5EF4-FFF2-40B4-BE49-F238E27FC236}">
                <a16:creationId xmlns:a16="http://schemas.microsoft.com/office/drawing/2014/main" id="{B8858462-0E60-134D-8765-FAFDC6938098}"/>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3E4B5A64-414B-2046-BC97-BC014CC380D1}"/>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CF06DD87-D9FE-BD4F-ADED-D73AB20B7EE7}"/>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2CC88456-61EE-3946-ADBC-60E99AEB1CA5}"/>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8B9AAE51-A741-BC48-842F-5CD2550D007A}"/>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1DAE9A0B-8A8D-0045-BBCE-BEE0947C90DB}"/>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1E17D88B-2C52-0A49-A57B-84A0C9F11443}"/>
              </a:ext>
            </a:extLst>
          </p:cNvPr>
          <p:cNvSpPr/>
          <p:nvPr/>
        </p:nvSpPr>
        <p:spPr>
          <a:xfrm>
            <a:off x="251680" y="3573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2/6</a:t>
            </a:r>
          </a:p>
        </p:txBody>
      </p:sp>
      <p:sp>
        <p:nvSpPr>
          <p:cNvPr id="11" name="Rectangle 10">
            <a:hlinkClick r:id="rId7" action="ppaction://hlinksldjump"/>
            <a:extLst>
              <a:ext uri="{FF2B5EF4-FFF2-40B4-BE49-F238E27FC236}">
                <a16:creationId xmlns:a16="http://schemas.microsoft.com/office/drawing/2014/main" id="{BC791816-B8CB-4645-BCF2-6FA669CD0D7B}"/>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28722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CB4D5-4A26-F743-BB03-84FC88E08610}"/>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5AD89935-6579-8C46-981C-74525B480A41}"/>
              </a:ext>
            </a:extLst>
          </p:cNvPr>
          <p:cNvSpPr>
            <a:spLocks noGrp="1"/>
          </p:cNvSpPr>
          <p:nvPr>
            <p:ph idx="1"/>
          </p:nvPr>
        </p:nvSpPr>
        <p:spPr>
          <a:xfrm>
            <a:off x="1835696" y="1600200"/>
            <a:ext cx="7128792" cy="5141168"/>
          </a:xfrm>
        </p:spPr>
        <p:txBody>
          <a:bodyPr/>
          <a:lstStyle/>
          <a:p>
            <a:r>
              <a:rPr lang="fr-FR" sz="4000" b="1" dirty="0"/>
              <a:t>M</a:t>
            </a:r>
            <a:r>
              <a:rPr lang="fr-FR" sz="4000" dirty="0"/>
              <a:t>onopole + </a:t>
            </a:r>
            <a:r>
              <a:rPr lang="fr-FR" sz="4000" b="1" dirty="0"/>
              <a:t>P</a:t>
            </a:r>
            <a:r>
              <a:rPr lang="fr-FR" sz="4000" dirty="0"/>
              <a:t>ouvoir discrétionnaire – </a:t>
            </a:r>
            <a:r>
              <a:rPr lang="fr-FR" sz="4000" b="1" dirty="0"/>
              <a:t>R</a:t>
            </a:r>
            <a:r>
              <a:rPr lang="fr-FR" sz="4000" dirty="0"/>
              <a:t>edevabilité - </a:t>
            </a:r>
            <a:r>
              <a:rPr lang="fr-FR" sz="4000" b="1" dirty="0"/>
              <a:t>T</a:t>
            </a:r>
            <a:r>
              <a:rPr lang="fr-FR" sz="4000" dirty="0"/>
              <a:t>ransparence = </a:t>
            </a:r>
            <a:r>
              <a:rPr lang="fr-FR" sz="4000" b="1" dirty="0"/>
              <a:t>Corruption </a:t>
            </a:r>
            <a:endParaRPr lang="fr-FR" sz="4000" dirty="0"/>
          </a:p>
          <a:p>
            <a:r>
              <a:rPr lang="fr-FR" sz="4000" b="1" dirty="0"/>
              <a:t>M+P-R-T = C </a:t>
            </a:r>
            <a:endParaRPr lang="fr-FR" sz="4000" dirty="0"/>
          </a:p>
          <a:p>
            <a:pPr marL="0" indent="0">
              <a:buNone/>
            </a:pPr>
            <a:endParaRPr lang="fr-FR" dirty="0"/>
          </a:p>
        </p:txBody>
      </p:sp>
      <p:sp>
        <p:nvSpPr>
          <p:cNvPr id="4" name="Rectangle 3">
            <a:extLst>
              <a:ext uri="{FF2B5EF4-FFF2-40B4-BE49-F238E27FC236}">
                <a16:creationId xmlns:a16="http://schemas.microsoft.com/office/drawing/2014/main" id="{745019A6-9CFC-CF43-8CC4-22EB263F8116}"/>
              </a:ext>
            </a:extLst>
          </p:cNvPr>
          <p:cNvSpPr/>
          <p:nvPr/>
        </p:nvSpPr>
        <p:spPr>
          <a:xfrm>
            <a:off x="251680" y="3573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3/6</a:t>
            </a:r>
          </a:p>
        </p:txBody>
      </p:sp>
      <p:sp>
        <p:nvSpPr>
          <p:cNvPr id="5" name="Rectangle 4">
            <a:hlinkClick r:id="rId2" action="ppaction://hlinksldjump"/>
            <a:extLst>
              <a:ext uri="{FF2B5EF4-FFF2-40B4-BE49-F238E27FC236}">
                <a16:creationId xmlns:a16="http://schemas.microsoft.com/office/drawing/2014/main" id="{B9622F9C-E226-A949-B2AA-962071B3F986}"/>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19971333-BC4A-8948-BD86-EA6FAF013233}"/>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C0E59AE2-2385-4340-9579-976B91B0427C}"/>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907CC555-531A-1841-A7FE-BCFA65D12EB8}"/>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910F8E87-E4CD-B64B-8488-6E92DC2B434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6EEF56DF-31CC-BF41-A582-2172C44F2161}"/>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E6CA3F95-39EE-5C4A-8B08-9B1FA001C8D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22341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C58C1-4F37-954A-BD86-281D96CA273A}"/>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EE2B6283-8302-4546-A767-7630644A8BB6}"/>
              </a:ext>
            </a:extLst>
          </p:cNvPr>
          <p:cNvSpPr>
            <a:spLocks noGrp="1"/>
          </p:cNvSpPr>
          <p:nvPr>
            <p:ph idx="1"/>
          </p:nvPr>
        </p:nvSpPr>
        <p:spPr/>
        <p:txBody>
          <a:bodyPr>
            <a:normAutofit fontScale="85000" lnSpcReduction="20000"/>
          </a:bodyPr>
          <a:lstStyle/>
          <a:p>
            <a:r>
              <a:rPr lang="fr-FR" b="1" dirty="0">
                <a:solidFill>
                  <a:schemeClr val="tx2"/>
                </a:solidFill>
              </a:rPr>
              <a:t>La corruption </a:t>
            </a:r>
            <a:r>
              <a:rPr lang="fr-FR" dirty="0"/>
              <a:t>est le fait de l’interpénétration des secteurs privé et public. Il y a corruption </a:t>
            </a:r>
            <a:r>
              <a:rPr lang="fr-FR" i="1" dirty="0"/>
              <a:t>lorsqu’une personne publique, le corrompu, demande à recevoir ou accepte de recevoir un avantage quelconque, en échange de son action ou de son inaction au profit d’une personne privée, le corrupteur</a:t>
            </a:r>
            <a:r>
              <a:rPr lang="fr-FR" b="1" i="1" dirty="0"/>
              <a:t>.</a:t>
            </a:r>
            <a:endParaRPr lang="fr-FR" dirty="0"/>
          </a:p>
          <a:p>
            <a:pPr lvl="1"/>
            <a:r>
              <a:rPr lang="fr-FR" b="1" dirty="0">
                <a:solidFill>
                  <a:schemeClr val="tx2"/>
                </a:solidFill>
              </a:rPr>
              <a:t>Est corrompu</a:t>
            </a:r>
            <a:r>
              <a:rPr lang="fr-FR" dirty="0">
                <a:solidFill>
                  <a:schemeClr val="tx2"/>
                </a:solidFill>
              </a:rPr>
              <a:t>: </a:t>
            </a:r>
            <a:r>
              <a:rPr lang="fr-FR" dirty="0"/>
              <a:t>le comportement de personnes investies de tâches publiques ou privées qui manquent à leurs devoirs dans le but d'en retirer des avantages injustifiés de nature quelconque</a:t>
            </a:r>
          </a:p>
          <a:p>
            <a:pPr lvl="1"/>
            <a:r>
              <a:rPr lang="fr-FR" b="1" dirty="0">
                <a:solidFill>
                  <a:schemeClr val="tx2"/>
                </a:solidFill>
              </a:rPr>
              <a:t>Est corrupteur</a:t>
            </a:r>
            <a:r>
              <a:rPr lang="fr-FR" dirty="0">
                <a:solidFill>
                  <a:schemeClr val="tx2"/>
                </a:solidFill>
              </a:rPr>
              <a:t>: </a:t>
            </a:r>
            <a:r>
              <a:rPr lang="fr-FR" dirty="0"/>
              <a:t>celui qui prend l’initiative l’acte de corruption</a:t>
            </a:r>
          </a:p>
          <a:p>
            <a:endParaRPr lang="fr-FR" dirty="0"/>
          </a:p>
        </p:txBody>
      </p:sp>
      <p:sp>
        <p:nvSpPr>
          <p:cNvPr id="4" name="Rectangle 3">
            <a:hlinkClick r:id="rId2" action="ppaction://hlinksldjump"/>
            <a:extLst>
              <a:ext uri="{FF2B5EF4-FFF2-40B4-BE49-F238E27FC236}">
                <a16:creationId xmlns:a16="http://schemas.microsoft.com/office/drawing/2014/main" id="{99280852-4234-5C4A-B30B-D019D29AADC8}"/>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B95A6669-CED4-A245-BD3A-9BCD7BDCA0AB}"/>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EDB04030-403F-DA46-AC40-482BC06A7688}"/>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0EA89595-407E-6944-A638-8B95C4AB2497}"/>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07A90FA3-299B-0347-8323-CC58BC9B79A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255F1D14-4219-C446-913A-A77B67919CBA}"/>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D4263D42-7349-2049-8785-288E9EA8271D}"/>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4/6</a:t>
            </a:r>
          </a:p>
        </p:txBody>
      </p:sp>
      <p:sp>
        <p:nvSpPr>
          <p:cNvPr id="11" name="Rectangle 10">
            <a:hlinkClick r:id="rId7" action="ppaction://hlinksldjump"/>
            <a:extLst>
              <a:ext uri="{FF2B5EF4-FFF2-40B4-BE49-F238E27FC236}">
                <a16:creationId xmlns:a16="http://schemas.microsoft.com/office/drawing/2014/main" id="{28E8CDF6-6FD7-4840-B849-13B08F82926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91805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B83CD-FC83-CE47-85F2-5C6284B24C3D}"/>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FBC1E8D4-A8E2-A947-B57E-E332C220DC7E}"/>
              </a:ext>
            </a:extLst>
          </p:cNvPr>
          <p:cNvSpPr>
            <a:spLocks noGrp="1"/>
          </p:cNvSpPr>
          <p:nvPr>
            <p:ph idx="1"/>
          </p:nvPr>
        </p:nvSpPr>
        <p:spPr/>
        <p:txBody>
          <a:bodyPr>
            <a:normAutofit fontScale="92500"/>
          </a:bodyPr>
          <a:lstStyle/>
          <a:p>
            <a:r>
              <a:rPr lang="fr-FR" sz="3200" dirty="0"/>
              <a:t>Oscillant entre la dimension de l’</a:t>
            </a:r>
            <a:r>
              <a:rPr lang="fr-FR" sz="3200" b="1" dirty="0">
                <a:solidFill>
                  <a:srgbClr val="FF0000"/>
                </a:solidFill>
              </a:rPr>
              <a:t>échange</a:t>
            </a:r>
            <a:r>
              <a:rPr lang="fr-FR" sz="3200" dirty="0"/>
              <a:t> et celle de l’extorsion, ces pratiques occasionnent des processus de </a:t>
            </a:r>
            <a:r>
              <a:rPr lang="fr-FR" sz="3200" b="1" dirty="0">
                <a:solidFill>
                  <a:srgbClr val="FF0000"/>
                </a:solidFill>
              </a:rPr>
              <a:t>redistribution informelle </a:t>
            </a:r>
            <a:r>
              <a:rPr lang="fr-FR" sz="3200" dirty="0"/>
              <a:t>des ressources publiques et des formes de pouvoir et d’autorité, mais engendrent également des mécanismes </a:t>
            </a:r>
            <a:r>
              <a:rPr lang="fr-FR" sz="3200" b="1" dirty="0">
                <a:solidFill>
                  <a:srgbClr val="FF0000"/>
                </a:solidFill>
              </a:rPr>
              <a:t>d’inégalité et d’exclusion </a:t>
            </a:r>
            <a:r>
              <a:rPr lang="fr-FR" sz="3200" dirty="0"/>
              <a:t>dans l’accès à ces ressources (</a:t>
            </a:r>
            <a:r>
              <a:rPr lang="fr-FR" sz="3200" dirty="0" err="1"/>
              <a:t>Blundo</a:t>
            </a:r>
            <a:r>
              <a:rPr lang="fr-FR" sz="3200" dirty="0"/>
              <a:t> &amp; Olivier de </a:t>
            </a:r>
            <a:r>
              <a:rPr lang="fr-FR" sz="3200" dirty="0" err="1"/>
              <a:t>Sardan</a:t>
            </a:r>
            <a:r>
              <a:rPr lang="fr-FR" sz="3200" dirty="0"/>
              <a:t> 2007)</a:t>
            </a:r>
          </a:p>
          <a:p>
            <a:endParaRPr lang="fr-FR" dirty="0"/>
          </a:p>
        </p:txBody>
      </p:sp>
      <p:sp>
        <p:nvSpPr>
          <p:cNvPr id="4" name="Rectangle 3">
            <a:hlinkClick r:id="rId2" action="ppaction://hlinksldjump"/>
            <a:extLst>
              <a:ext uri="{FF2B5EF4-FFF2-40B4-BE49-F238E27FC236}">
                <a16:creationId xmlns:a16="http://schemas.microsoft.com/office/drawing/2014/main" id="{0E8D23A6-BF2E-6441-B3D4-86B14F455316}"/>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59E3E30A-4C2C-FC4F-B8DC-8C1D29FEC1E7}"/>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4CA40630-B364-F044-86F0-6510A5F103A5}"/>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62FE6E48-93F4-144D-BD48-46456626CC7A}"/>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7455EE83-2D7E-1242-94D7-20CCE15057A2}"/>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8F2BBC92-387F-2943-9C2C-C7AEC2AAB507}"/>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9EC68BCF-6EF4-E64C-A415-D62E1C0CD0CF}"/>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5/6</a:t>
            </a:r>
          </a:p>
        </p:txBody>
      </p:sp>
      <p:sp>
        <p:nvSpPr>
          <p:cNvPr id="11" name="Rectangle 10">
            <a:hlinkClick r:id="rId7" action="ppaction://hlinksldjump"/>
            <a:extLst>
              <a:ext uri="{FF2B5EF4-FFF2-40B4-BE49-F238E27FC236}">
                <a16:creationId xmlns:a16="http://schemas.microsoft.com/office/drawing/2014/main" id="{C16B83CF-48BD-6842-80A7-99E265A7170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39554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0EAF5-4415-754B-8AA3-4D2B9FB43D00}"/>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28603038-C79F-3E4C-AFBA-A869C5283B92}"/>
              </a:ext>
            </a:extLst>
          </p:cNvPr>
          <p:cNvSpPr>
            <a:spLocks noGrp="1"/>
          </p:cNvSpPr>
          <p:nvPr>
            <p:ph idx="1"/>
          </p:nvPr>
        </p:nvSpPr>
        <p:spPr>
          <a:xfrm>
            <a:off x="1835696" y="1600200"/>
            <a:ext cx="7128792" cy="5141168"/>
          </a:xfrm>
        </p:spPr>
        <p:txBody>
          <a:bodyPr>
            <a:normAutofit fontScale="70000" lnSpcReduction="20000"/>
          </a:bodyPr>
          <a:lstStyle/>
          <a:p>
            <a:r>
              <a:rPr lang="fr-FR" sz="3400" dirty="0"/>
              <a:t>Il s’agit d’un </a:t>
            </a:r>
            <a:r>
              <a:rPr lang="fr-FR" sz="3400" dirty="0">
                <a:solidFill>
                  <a:srgbClr val="FF0000"/>
                </a:solidFill>
              </a:rPr>
              <a:t>conflit</a:t>
            </a:r>
            <a:r>
              <a:rPr lang="fr-FR" sz="3400" dirty="0"/>
              <a:t> entre une fonction officielle et un intérêt privé.</a:t>
            </a:r>
          </a:p>
          <a:p>
            <a:r>
              <a:rPr lang="fr-FR" sz="3400" dirty="0"/>
              <a:t>Cet </a:t>
            </a:r>
            <a:r>
              <a:rPr lang="fr-FR" sz="3400" dirty="0">
                <a:solidFill>
                  <a:srgbClr val="FF0000"/>
                </a:solidFill>
              </a:rPr>
              <a:t>intérêt privé </a:t>
            </a:r>
            <a:r>
              <a:rPr lang="fr-FR" sz="3400" dirty="0"/>
              <a:t>obtenu par des actes de corruption n’est pas nécessairement financier. Il peut prendre d’autres formes, telles que du pouvoir, de l’influence ou des faveurs sexuelles – tout ce qui a de la valeur.</a:t>
            </a:r>
          </a:p>
          <a:p>
            <a:r>
              <a:rPr lang="fr-FR" sz="3400" dirty="0"/>
              <a:t>L’intérêt privé ne bénéficie pas nécessairement à l’agent responsable de l’acte de corruption. Il peut bénéficier à un membre de la famille, à un ami, à un associé ou à un parti politique.</a:t>
            </a:r>
          </a:p>
          <a:p>
            <a:r>
              <a:rPr lang="fr-FR" sz="3400" dirty="0"/>
              <a:t>La plupart des discussions sur la corruption concernent des </a:t>
            </a:r>
            <a:r>
              <a:rPr lang="fr-FR" sz="3400" b="1" dirty="0">
                <a:solidFill>
                  <a:srgbClr val="FF0000"/>
                </a:solidFill>
              </a:rPr>
              <a:t>agents publics</a:t>
            </a:r>
            <a:r>
              <a:rPr lang="fr-FR" sz="3400" dirty="0"/>
              <a:t>. Mais qu’en est-il du secteur privé ? </a:t>
            </a:r>
          </a:p>
          <a:p>
            <a:endParaRPr lang="fr-FR" dirty="0"/>
          </a:p>
        </p:txBody>
      </p:sp>
      <p:sp>
        <p:nvSpPr>
          <p:cNvPr id="4" name="Rectangle 3">
            <a:extLst>
              <a:ext uri="{FF2B5EF4-FFF2-40B4-BE49-F238E27FC236}">
                <a16:creationId xmlns:a16="http://schemas.microsoft.com/office/drawing/2014/main" id="{68A3E793-F61D-3D44-B8FD-9FC19E986703}"/>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6/6</a:t>
            </a:r>
          </a:p>
        </p:txBody>
      </p:sp>
      <p:sp>
        <p:nvSpPr>
          <p:cNvPr id="5" name="Rectangle 4">
            <a:hlinkClick r:id="rId2" action="ppaction://hlinksldjump"/>
            <a:extLst>
              <a:ext uri="{FF2B5EF4-FFF2-40B4-BE49-F238E27FC236}">
                <a16:creationId xmlns:a16="http://schemas.microsoft.com/office/drawing/2014/main" id="{DCB2ED03-1D03-334E-AA38-6C606AA4B94D}"/>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D6B9732A-DC6E-0443-8232-B62F5EFD5338}"/>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216F88F6-CE54-F64B-90E8-C43A1FA0FE80}"/>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0E4B3D7A-23F2-0D4D-94EE-38D3BD8D7AA1}"/>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ACC4FBCE-3EF5-EE48-8A31-79ED8685987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B4BA5DAB-1480-BC4C-8236-AF5081D1F8A6}"/>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369B7835-7FFF-C643-87CE-4ED0BE017607}"/>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95706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t>Partie 2: Formes/typologies  </a:t>
            </a:r>
            <a:br>
              <a:rPr lang="fr-FR" sz="2400" b="1" dirty="0"/>
            </a:br>
            <a:r>
              <a:rPr lang="fr-FR" sz="2400" b="1" dirty="0"/>
              <a:t>et  pratiques de corruption</a:t>
            </a:r>
            <a:br>
              <a:rPr lang="fr-FR" sz="2400" b="1" dirty="0"/>
            </a:br>
            <a:r>
              <a:rPr lang="fr-FR" sz="2400" dirty="0"/>
              <a:t> </a:t>
            </a:r>
          </a:p>
        </p:txBody>
      </p:sp>
      <p:sp>
        <p:nvSpPr>
          <p:cNvPr id="3" name="Espace réservé du contenu 2"/>
          <p:cNvSpPr>
            <a:spLocks noGrp="1"/>
          </p:cNvSpPr>
          <p:nvPr>
            <p:ph idx="1"/>
          </p:nvPr>
        </p:nvSpPr>
        <p:spPr>
          <a:xfrm>
            <a:off x="1691680" y="1600200"/>
            <a:ext cx="7344816" cy="5141168"/>
          </a:xfrm>
        </p:spPr>
        <p:txBody>
          <a:bodyPr>
            <a:normAutofit lnSpcReduction="10000"/>
          </a:bodyPr>
          <a:lstStyle/>
          <a:p>
            <a:r>
              <a:rPr lang="fr-FR" sz="1800" dirty="0"/>
              <a:t>Les actes de corruption les plus fréquents</a:t>
            </a:r>
          </a:p>
          <a:p>
            <a:r>
              <a:rPr lang="fr-FR" sz="1800" dirty="0"/>
              <a:t>La définition générale de la corruption nous aide à clarifier les actes qui relèvent de la corruption. Mais il est également utile de distinguer les différentes formes de corruption – parce que différentes pratiques nécessitent des réponses différentes.</a:t>
            </a:r>
          </a:p>
          <a:p>
            <a:r>
              <a:rPr lang="fr-FR" sz="1800" dirty="0"/>
              <a:t>Commençons par les </a:t>
            </a:r>
            <a:r>
              <a:rPr lang="fr-FR" sz="1800" dirty="0">
                <a:solidFill>
                  <a:srgbClr val="FF0000"/>
                </a:solidFill>
                <a:hlinkClick r:id="rId2">
                  <a:extLst>
                    <a:ext uri="{A12FA001-AC4F-418D-AE19-62706E023703}">
                      <ahyp:hlinkClr xmlns:ahyp="http://schemas.microsoft.com/office/drawing/2018/hyperlinkcolor" val="tx"/>
                    </a:ext>
                  </a:extLst>
                </a:hlinkClick>
              </a:rPr>
              <a:t>pots-de-vin</a:t>
            </a:r>
            <a:r>
              <a:rPr lang="fr-FR" sz="1800" dirty="0"/>
              <a:t>. La plupart des gens savent ce que sont les pots-de-vin et les voient sans doute comme une forme de corruption.</a:t>
            </a:r>
          </a:p>
          <a:p>
            <a:r>
              <a:rPr lang="fr-FR" sz="1800" dirty="0"/>
              <a:t>Mais qu’en est-il du </a:t>
            </a:r>
            <a:r>
              <a:rPr lang="fr-FR" sz="1800" dirty="0">
                <a:solidFill>
                  <a:srgbClr val="FF0000"/>
                </a:solidFill>
                <a:hlinkClick r:id="rId2">
                  <a:extLst>
                    <a:ext uri="{A12FA001-AC4F-418D-AE19-62706E023703}">
                      <ahyp:hlinkClr xmlns:ahyp="http://schemas.microsoft.com/office/drawing/2018/hyperlinkcolor" val="tx"/>
                    </a:ext>
                  </a:extLst>
                </a:hlinkClick>
              </a:rPr>
              <a:t>népotisme</a:t>
            </a:r>
            <a:r>
              <a:rPr lang="fr-FR" sz="1800" dirty="0"/>
              <a:t> ? Avez-vous déjà observé des personnes détenant un pouvoir reçu en délégation qui favorisent leurs proches, par exemple en les employant sans qu’ils aient la qualification adéquate ?</a:t>
            </a:r>
          </a:p>
          <a:p>
            <a:r>
              <a:rPr lang="fr-FR" sz="1800" dirty="0"/>
              <a:t>« S’occuper de la famille en priorité » est une norme sociale forte dans de nombreux endroits. Lutter contre la corruption nécessite une approche différente si les pratiques sont acceptées par rapport aux situations où elles sont largement condamnées.</a:t>
            </a:r>
            <a:endParaRPr lang="fr-FR" sz="1800" dirty="0">
              <a:effectLst/>
            </a:endParaRPr>
          </a:p>
        </p:txBody>
      </p:sp>
      <p:sp>
        <p:nvSpPr>
          <p:cNvPr id="4" name="Rectangle 3">
            <a:hlinkClick r:id="rId3" action="ppaction://hlinksldjump"/>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4"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5" action="ppaction://hlinksldjump"/>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6"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6"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7"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7032FE38-6C81-C04C-927C-A971B7CF772E}"/>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1/4</a:t>
            </a:r>
          </a:p>
        </p:txBody>
      </p:sp>
      <p:sp>
        <p:nvSpPr>
          <p:cNvPr id="12" name="Rectangle 11">
            <a:hlinkClick r:id="rId8" action="ppaction://hlinksldjump"/>
            <a:extLst>
              <a:ext uri="{FF2B5EF4-FFF2-40B4-BE49-F238E27FC236}">
                <a16:creationId xmlns:a16="http://schemas.microsoft.com/office/drawing/2014/main" id="{3CE09F88-F41A-CC4C-AC2A-E9AA6E85243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0358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69291-2C0B-9F4B-ACA7-387B520AF09C}"/>
              </a:ext>
            </a:extLst>
          </p:cNvPr>
          <p:cNvSpPr>
            <a:spLocks noGrp="1"/>
          </p:cNvSpPr>
          <p:nvPr>
            <p:ph type="title"/>
          </p:nvPr>
        </p:nvSpPr>
        <p:spPr/>
        <p:txBody>
          <a:bodyPr/>
          <a:lstStyle/>
          <a:p>
            <a:r>
              <a:rPr lang="fr-FR" dirty="0"/>
              <a:t>Formes</a:t>
            </a:r>
          </a:p>
        </p:txBody>
      </p:sp>
      <p:graphicFrame>
        <p:nvGraphicFramePr>
          <p:cNvPr id="10" name="Espace réservé du contenu 9">
            <a:extLst>
              <a:ext uri="{FF2B5EF4-FFF2-40B4-BE49-F238E27FC236}">
                <a16:creationId xmlns:a16="http://schemas.microsoft.com/office/drawing/2014/main" id="{42AFF899-109B-8241-A899-A94F009B5D25}"/>
              </a:ext>
            </a:extLst>
          </p:cNvPr>
          <p:cNvGraphicFramePr>
            <a:graphicFrameLocks noGrp="1"/>
          </p:cNvGraphicFramePr>
          <p:nvPr>
            <p:ph idx="1"/>
            <p:extLst>
              <p:ext uri="{D42A27DB-BD31-4B8C-83A1-F6EECF244321}">
                <p14:modId xmlns:p14="http://schemas.microsoft.com/office/powerpoint/2010/main" val="2492994475"/>
              </p:ext>
            </p:extLst>
          </p:nvPr>
        </p:nvGraphicFramePr>
        <p:xfrm>
          <a:off x="1835696" y="1600201"/>
          <a:ext cx="7200800" cy="5270603"/>
        </p:xfrm>
        <a:graphic>
          <a:graphicData uri="http://schemas.openxmlformats.org/drawingml/2006/table">
            <a:tbl>
              <a:tblPr firstRow="1" bandRow="1">
                <a:tableStyleId>{8A107856-5554-42FB-B03E-39F5DBC370BA}</a:tableStyleId>
              </a:tblPr>
              <a:tblGrid>
                <a:gridCol w="1672913">
                  <a:extLst>
                    <a:ext uri="{9D8B030D-6E8A-4147-A177-3AD203B41FA5}">
                      <a16:colId xmlns:a16="http://schemas.microsoft.com/office/drawing/2014/main" val="281690799"/>
                    </a:ext>
                  </a:extLst>
                </a:gridCol>
                <a:gridCol w="5527887">
                  <a:extLst>
                    <a:ext uri="{9D8B030D-6E8A-4147-A177-3AD203B41FA5}">
                      <a16:colId xmlns:a16="http://schemas.microsoft.com/office/drawing/2014/main" val="1395540829"/>
                    </a:ext>
                  </a:extLst>
                </a:gridCol>
              </a:tblGrid>
              <a:tr h="1108719">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u="none" strike="noStrike" kern="1200" cap="none" normalizeH="0" baseline="0" noProof="0" dirty="0">
                          <a:ln>
                            <a:noFill/>
                          </a:ln>
                          <a:solidFill>
                            <a:schemeClr val="bg1"/>
                          </a:solidFill>
                          <a:effectLst/>
                          <a:latin typeface="+mn-lt"/>
                          <a:ea typeface="+mn-ea"/>
                          <a:cs typeface="+mn-cs"/>
                        </a:rPr>
                        <a:t>Pot-de-vin / dessous-de-table / gratification</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u="none" strike="noStrike" kern="1200" cap="none" normalizeH="0" baseline="0" noProof="0" dirty="0">
                          <a:ln>
                            <a:noFill/>
                          </a:ln>
                          <a:solidFill>
                            <a:schemeClr val="dk1"/>
                          </a:solidFill>
                          <a:effectLst/>
                          <a:latin typeface="+mn-lt"/>
                          <a:ea typeface="+mn-ea"/>
                          <a:cs typeface="+mn-cs"/>
                        </a:rPr>
                        <a:t>Des décideurs reçoivent de l’argent ou des faveurs pour un traitement, des services ou des produits préférés en retour</a:t>
                      </a:r>
                    </a:p>
                  </a:txBody>
                  <a:tcPr horzOverflow="overflow"/>
                </a:tc>
                <a:extLst>
                  <a:ext uri="{0D108BD9-81ED-4DB2-BD59-A6C34878D82A}">
                    <a16:rowId xmlns:a16="http://schemas.microsoft.com/office/drawing/2014/main" val="2365975179"/>
                  </a:ext>
                </a:extLst>
              </a:tr>
              <a:tr h="870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u="none" strike="noStrike" kern="1200" cap="none" normalizeH="0" baseline="0" noProof="0" dirty="0">
                          <a:ln>
                            <a:noFill/>
                          </a:ln>
                          <a:solidFill>
                            <a:schemeClr val="bg1"/>
                          </a:solidFill>
                          <a:effectLst/>
                          <a:latin typeface="+mn-lt"/>
                          <a:ea typeface="+mn-ea"/>
                          <a:cs typeface="+mn-cs"/>
                        </a:rPr>
                        <a:t>Prime d’accélération</a:t>
                      </a:r>
                    </a:p>
                  </a:txBody>
                  <a:tcPr horzOverflow="overflow">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noProof="0" dirty="0">
                          <a:ln>
                            <a:noFill/>
                          </a:ln>
                          <a:effectLst/>
                        </a:rPr>
                        <a:t>Une variation du « pot-de-vin » destinée à accélérer un processus / une procédure</a:t>
                      </a:r>
                      <a:endParaRPr kumimoji="0" lang="fr-FR" sz="1800" b="0" i="0" u="none" strike="noStrike" cap="none" normalizeH="0" baseline="0" noProof="0" dirty="0">
                        <a:ln>
                          <a:noFill/>
                        </a:ln>
                        <a:solidFill>
                          <a:schemeClr val="tx1"/>
                        </a:solidFill>
                        <a:effectLst/>
                        <a:latin typeface="Arial Narrow" pitchFamily="34" charset="0"/>
                      </a:endParaRPr>
                    </a:p>
                  </a:txBody>
                  <a:tcPr horzOverflow="overflow"/>
                </a:tc>
                <a:extLst>
                  <a:ext uri="{0D108BD9-81ED-4DB2-BD59-A6C34878D82A}">
                    <a16:rowId xmlns:a16="http://schemas.microsoft.com/office/drawing/2014/main" val="866761549"/>
                  </a:ext>
                </a:extLst>
              </a:tr>
              <a:tr h="870044">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u="none" strike="noStrike" kern="1200" cap="none" normalizeH="0" baseline="0" noProof="0" dirty="0">
                          <a:ln>
                            <a:noFill/>
                          </a:ln>
                          <a:solidFill>
                            <a:schemeClr val="bg1"/>
                          </a:solidFill>
                          <a:effectLst/>
                          <a:latin typeface="+mn-lt"/>
                          <a:ea typeface="+mn-ea"/>
                          <a:cs typeface="+mn-cs"/>
                        </a:rPr>
                        <a:t>Détournement de fonds</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u="none" strike="noStrike" kern="1200" cap="none" normalizeH="0" baseline="0" noProof="0" dirty="0">
                          <a:ln>
                            <a:noFill/>
                          </a:ln>
                          <a:solidFill>
                            <a:schemeClr val="dk1"/>
                          </a:solidFill>
                          <a:effectLst/>
                          <a:latin typeface="+mn-lt"/>
                          <a:ea typeface="+mn-ea"/>
                          <a:cs typeface="+mn-cs"/>
                        </a:rPr>
                        <a:t>Vol de ressources confiées à un fonctionnaire ou un employé pour les gérer, à lier au délit « d’abus de biens sociaux »</a:t>
                      </a:r>
                    </a:p>
                  </a:txBody>
                  <a:tcPr horzOverflow="overflow"/>
                </a:tc>
                <a:extLst>
                  <a:ext uri="{0D108BD9-81ED-4DB2-BD59-A6C34878D82A}">
                    <a16:rowId xmlns:a16="http://schemas.microsoft.com/office/drawing/2014/main" val="1741531827"/>
                  </a:ext>
                </a:extLst>
              </a:tr>
              <a:tr h="870044">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u="none" strike="noStrike" kern="1200" cap="none" normalizeH="0" baseline="0" dirty="0">
                          <a:ln>
                            <a:noFill/>
                          </a:ln>
                          <a:solidFill>
                            <a:schemeClr val="bg1"/>
                          </a:solidFill>
                          <a:effectLst/>
                          <a:latin typeface="+mn-lt"/>
                          <a:ea typeface="+mn-ea"/>
                          <a:cs typeface="+mn-cs"/>
                        </a:rPr>
                        <a:t>Fraude</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kern="1200" cap="none" normalizeH="0" baseline="0" noProof="0" dirty="0">
                          <a:ln>
                            <a:noFill/>
                          </a:ln>
                          <a:solidFill>
                            <a:schemeClr val="dk1"/>
                          </a:solidFill>
                          <a:effectLst/>
                          <a:latin typeface="+mn-lt"/>
                          <a:ea typeface="+mn-ea"/>
                          <a:cs typeface="+mn-cs"/>
                        </a:rPr>
                        <a:t>Crime économique impliquant une tromperie, une escroquerie une dissimulation, ou une manipulation d’informations ou d’expertises</a:t>
                      </a:r>
                    </a:p>
                  </a:txBody>
                  <a:tcPr horzOverflow="overflow"/>
                </a:tc>
                <a:extLst>
                  <a:ext uri="{0D108BD9-81ED-4DB2-BD59-A6C34878D82A}">
                    <a16:rowId xmlns:a16="http://schemas.microsoft.com/office/drawing/2014/main" val="3400581099"/>
                  </a:ext>
                </a:extLst>
              </a:tr>
              <a:tr h="1133693">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u="none" strike="noStrike" kern="1200" cap="none" normalizeH="0" baseline="0" dirty="0">
                          <a:ln>
                            <a:noFill/>
                          </a:ln>
                          <a:solidFill>
                            <a:schemeClr val="bg1"/>
                          </a:solidFill>
                          <a:effectLst/>
                          <a:latin typeface="+mn-lt"/>
                          <a:ea typeface="+mn-ea"/>
                          <a:cs typeface="+mn-cs"/>
                        </a:rPr>
                        <a:t>Collusion / complicité</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kern="1200" cap="none" normalizeH="0" baseline="0" dirty="0">
                          <a:ln>
                            <a:noFill/>
                          </a:ln>
                          <a:solidFill>
                            <a:schemeClr val="dk1"/>
                          </a:solidFill>
                          <a:effectLst/>
                          <a:latin typeface="+mn-lt"/>
                          <a:ea typeface="+mn-ea"/>
                          <a:cs typeface="+mn-cs"/>
                        </a:rPr>
                        <a:t>Un arrangement entre deux ou plusieurs parties, désigné à atteindre un objectif inconvenant. Souvent utilisé par des parties en compétition pour décider par avance le ‘gagnant’ d’un contrat</a:t>
                      </a:r>
                    </a:p>
                  </a:txBody>
                  <a:tcPr horzOverflow="overflow"/>
                </a:tc>
                <a:extLst>
                  <a:ext uri="{0D108BD9-81ED-4DB2-BD59-A6C34878D82A}">
                    <a16:rowId xmlns:a16="http://schemas.microsoft.com/office/drawing/2014/main" val="148830922"/>
                  </a:ext>
                </a:extLst>
              </a:tr>
            </a:tbl>
          </a:graphicData>
        </a:graphic>
      </p:graphicFrame>
      <p:sp>
        <p:nvSpPr>
          <p:cNvPr id="4" name="Rectangle 3">
            <a:hlinkClick r:id="rId2" action="ppaction://hlinksldjump"/>
            <a:extLst>
              <a:ext uri="{FF2B5EF4-FFF2-40B4-BE49-F238E27FC236}">
                <a16:creationId xmlns:a16="http://schemas.microsoft.com/office/drawing/2014/main" id="{663384F0-C0BD-B84D-8005-2657FD91B8A2}"/>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12B58F6C-9517-644C-AE6F-B26B8D09A3D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D35B432B-4DC6-E740-81DD-92C0EE060ABB}"/>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CAE750D8-2FA6-E645-85DC-646C8A1FF627}"/>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1F1314D5-2D62-384A-AF46-D02A050ECCD1}"/>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417E73F0-09D7-4945-97CB-10F128DF920C}"/>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E92EDDAA-A3A5-154D-B6E9-60C3C2965CF7}"/>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2/4</a:t>
            </a:r>
          </a:p>
        </p:txBody>
      </p:sp>
      <p:sp>
        <p:nvSpPr>
          <p:cNvPr id="12" name="Rectangle 11">
            <a:hlinkClick r:id="rId7" action="ppaction://hlinksldjump"/>
            <a:extLst>
              <a:ext uri="{FF2B5EF4-FFF2-40B4-BE49-F238E27FC236}">
                <a16:creationId xmlns:a16="http://schemas.microsoft.com/office/drawing/2014/main" id="{15F1C374-74E7-A848-88C0-E3B90AF535C3}"/>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3726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69291-2C0B-9F4B-ACA7-387B520AF09C}"/>
              </a:ext>
            </a:extLst>
          </p:cNvPr>
          <p:cNvSpPr>
            <a:spLocks noGrp="1"/>
          </p:cNvSpPr>
          <p:nvPr>
            <p:ph type="title"/>
          </p:nvPr>
        </p:nvSpPr>
        <p:spPr/>
        <p:txBody>
          <a:bodyPr/>
          <a:lstStyle/>
          <a:p>
            <a:r>
              <a:rPr lang="fr-FR" dirty="0"/>
              <a:t>Formes</a:t>
            </a:r>
          </a:p>
        </p:txBody>
      </p:sp>
      <p:graphicFrame>
        <p:nvGraphicFramePr>
          <p:cNvPr id="10" name="Espace réservé du contenu 9">
            <a:extLst>
              <a:ext uri="{FF2B5EF4-FFF2-40B4-BE49-F238E27FC236}">
                <a16:creationId xmlns:a16="http://schemas.microsoft.com/office/drawing/2014/main" id="{42AFF899-109B-8241-A899-A94F009B5D25}"/>
              </a:ext>
            </a:extLst>
          </p:cNvPr>
          <p:cNvGraphicFramePr>
            <a:graphicFrameLocks noGrp="1"/>
          </p:cNvGraphicFramePr>
          <p:nvPr>
            <p:ph idx="1"/>
            <p:extLst>
              <p:ext uri="{D42A27DB-BD31-4B8C-83A1-F6EECF244321}">
                <p14:modId xmlns:p14="http://schemas.microsoft.com/office/powerpoint/2010/main" val="3201697194"/>
              </p:ext>
            </p:extLst>
          </p:nvPr>
        </p:nvGraphicFramePr>
        <p:xfrm>
          <a:off x="1835696" y="1463040"/>
          <a:ext cx="7308304" cy="5369261"/>
        </p:xfrm>
        <a:graphic>
          <a:graphicData uri="http://schemas.openxmlformats.org/drawingml/2006/table">
            <a:tbl>
              <a:tblPr firstRow="1" bandRow="1">
                <a:tableStyleId>{8A107856-5554-42FB-B03E-39F5DBC370BA}</a:tableStyleId>
              </a:tblPr>
              <a:tblGrid>
                <a:gridCol w="1641218">
                  <a:extLst>
                    <a:ext uri="{9D8B030D-6E8A-4147-A177-3AD203B41FA5}">
                      <a16:colId xmlns:a16="http://schemas.microsoft.com/office/drawing/2014/main" val="281690799"/>
                    </a:ext>
                  </a:extLst>
                </a:gridCol>
                <a:gridCol w="5667086">
                  <a:extLst>
                    <a:ext uri="{9D8B030D-6E8A-4147-A177-3AD203B41FA5}">
                      <a16:colId xmlns:a16="http://schemas.microsoft.com/office/drawing/2014/main" val="1395540829"/>
                    </a:ext>
                  </a:extLst>
                </a:gridCol>
              </a:tblGrid>
              <a:tr h="1431411">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Arial Narrow" pitchFamily="34" charset="0"/>
                        </a:rPr>
                        <a:t>Conflit d’intérêts</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kern="1200" cap="none" normalizeH="0" baseline="0" dirty="0">
                          <a:ln>
                            <a:noFill/>
                          </a:ln>
                          <a:solidFill>
                            <a:schemeClr val="tx1"/>
                          </a:solidFill>
                          <a:effectLst/>
                          <a:latin typeface="Arial Narrow" pitchFamily="34" charset="0"/>
                          <a:ea typeface="+mn-ea"/>
                          <a:cs typeface="+mn-cs"/>
                        </a:rPr>
                        <a:t>Un « conflit d’intérêts » implique un conflit entre la mission et les intérêts privés d’un agent, dans lequel l’agent possède à titre privé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kern="1200" cap="none" normalizeH="0" baseline="0" dirty="0">
                          <a:ln>
                            <a:noFill/>
                          </a:ln>
                          <a:solidFill>
                            <a:schemeClr val="tx1"/>
                          </a:solidFill>
                          <a:effectLst/>
                          <a:latin typeface="Arial Narrow" pitchFamily="34" charset="0"/>
                          <a:ea typeface="+mn-ea"/>
                          <a:cs typeface="+mn-cs"/>
                        </a:rPr>
                        <a:t>des intérêts qui pourraient influencer indûment la façon dont il s’acquitte de ses obligations et de ses responsabilités. </a:t>
                      </a:r>
                    </a:p>
                  </a:txBody>
                  <a:tcPr horzOverflow="overflow"/>
                </a:tc>
                <a:extLst>
                  <a:ext uri="{0D108BD9-81ED-4DB2-BD59-A6C34878D82A}">
                    <a16:rowId xmlns:a16="http://schemas.microsoft.com/office/drawing/2014/main" val="2365975179"/>
                  </a:ext>
                </a:extLst>
              </a:tr>
              <a:tr h="894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a:ln>
                            <a:noFill/>
                          </a:ln>
                          <a:solidFill>
                            <a:schemeClr val="bg1"/>
                          </a:solidFill>
                          <a:effectLst/>
                          <a:latin typeface="Arial Narrow" pitchFamily="34" charset="0"/>
                        </a:rPr>
                        <a:t>Patronage</a:t>
                      </a:r>
                    </a:p>
                  </a:txBody>
                  <a:tcPr horzOverflow="overflow">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kern="1200" cap="none" normalizeH="0" baseline="0" noProof="0" dirty="0">
                          <a:ln>
                            <a:noFill/>
                          </a:ln>
                          <a:solidFill>
                            <a:schemeClr val="tx1"/>
                          </a:solidFill>
                          <a:effectLst/>
                          <a:latin typeface="Arial Narrow" pitchFamily="34" charset="0"/>
                          <a:ea typeface="+mn-ea"/>
                          <a:cs typeface="+mn-cs"/>
                        </a:rPr>
                        <a:t>Soutient ou sponsoring par un patron (un protecteur riche ou influent), d’habitude à travers des variations de favoritisme / clientélisme</a:t>
                      </a:r>
                    </a:p>
                  </a:txBody>
                  <a:tcPr horzOverflow="overflow"/>
                </a:tc>
                <a:extLst>
                  <a:ext uri="{0D108BD9-81ED-4DB2-BD59-A6C34878D82A}">
                    <a16:rowId xmlns:a16="http://schemas.microsoft.com/office/drawing/2014/main" val="866761549"/>
                  </a:ext>
                </a:extLst>
              </a:tr>
              <a:tr h="894632">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noProof="0" dirty="0">
                          <a:ln>
                            <a:noFill/>
                          </a:ln>
                          <a:solidFill>
                            <a:schemeClr val="bg1"/>
                          </a:solidFill>
                          <a:effectLst/>
                          <a:latin typeface="Arial Narrow" pitchFamily="34" charset="0"/>
                        </a:rPr>
                        <a:t>Favoritisme / Népotisme / Clientélisme</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noProof="0" dirty="0">
                          <a:ln>
                            <a:noFill/>
                          </a:ln>
                          <a:effectLst/>
                          <a:latin typeface="Arial Narrow"/>
                          <a:cs typeface="Arial Narrow"/>
                        </a:rPr>
                        <a:t>Détournement de la distribution de ressources ou positions (contrats, postes) sur base des liens familiaux, de l’affinité, l’amitié, le soutien politique ou autre</a:t>
                      </a:r>
                    </a:p>
                  </a:txBody>
                  <a:tcPr horzOverflow="overflow"/>
                </a:tc>
                <a:extLst>
                  <a:ext uri="{0D108BD9-81ED-4DB2-BD59-A6C34878D82A}">
                    <a16:rowId xmlns:a16="http://schemas.microsoft.com/office/drawing/2014/main" val="1741531827"/>
                  </a:ext>
                </a:extLst>
              </a:tr>
              <a:tr h="894632">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Arial Narrow" pitchFamily="34" charset="0"/>
                        </a:rPr>
                        <a:t>Délit d’initié</a:t>
                      </a: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kern="1200" cap="none" normalizeH="0" baseline="0" dirty="0">
                          <a:ln>
                            <a:noFill/>
                          </a:ln>
                          <a:solidFill>
                            <a:schemeClr val="tx1"/>
                          </a:solidFill>
                          <a:effectLst/>
                          <a:latin typeface="Arial Narrow" pitchFamily="34" charset="0"/>
                          <a:ea typeface="+mn-ea"/>
                          <a:cs typeface="+mn-cs"/>
                        </a:rPr>
                        <a:t>L’utilisation d’informations obtenues par un agent dans le cadre de l’accomplissement de son devoir pour des avantages personnels</a:t>
                      </a:r>
                    </a:p>
                  </a:txBody>
                  <a:tcPr horzOverflow="overflow"/>
                </a:tc>
                <a:extLst>
                  <a:ext uri="{0D108BD9-81ED-4DB2-BD59-A6C34878D82A}">
                    <a16:rowId xmlns:a16="http://schemas.microsoft.com/office/drawing/2014/main" val="3400581099"/>
                  </a:ext>
                </a:extLst>
              </a:tr>
              <a:tr h="1163021">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u="none" strike="noStrike" cap="none" normalizeH="0" baseline="0" noProof="0" dirty="0">
                          <a:ln>
                            <a:noFill/>
                          </a:ln>
                          <a:solidFill>
                            <a:schemeClr val="bg1"/>
                          </a:solidFill>
                          <a:effectLst/>
                          <a:latin typeface="Arial Narrow" pitchFamily="34" charset="0"/>
                        </a:rPr>
                        <a:t>Captation de l’Etat</a:t>
                      </a:r>
                      <a:endParaRPr kumimoji="0" lang="fr-FR" sz="1800" b="1" i="0" u="none" strike="noStrike" cap="none" normalizeH="0" baseline="0" noProof="0" dirty="0">
                        <a:ln>
                          <a:noFill/>
                        </a:ln>
                        <a:solidFill>
                          <a:schemeClr val="bg1"/>
                        </a:solidFill>
                        <a:effectLst/>
                        <a:latin typeface="Arial Narrow" pitchFamily="34" charset="0"/>
                      </a:endParaRP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noProof="0" dirty="0">
                          <a:ln>
                            <a:noFill/>
                          </a:ln>
                          <a:effectLst/>
                          <a:latin typeface="Arial Narrow"/>
                          <a:cs typeface="Arial Narrow"/>
                        </a:rPr>
                        <a:t>Situation où la classe politique dominante contrôle complétement les systèmes étatique et combine plusieurs formes de corruption pour organiser son enrichissement systématique</a:t>
                      </a:r>
                      <a:endParaRPr kumimoji="0" lang="fr-FR" sz="1800" b="0" i="0" u="none" strike="noStrike" cap="none" normalizeH="0" baseline="0" dirty="0">
                        <a:ln>
                          <a:noFill/>
                        </a:ln>
                        <a:solidFill>
                          <a:schemeClr val="tx1"/>
                        </a:solidFill>
                        <a:effectLst/>
                        <a:latin typeface="Arial Narrow"/>
                        <a:cs typeface="Arial Narrow"/>
                      </a:endParaRPr>
                    </a:p>
                  </a:txBody>
                  <a:tcPr horzOverflow="overflow"/>
                </a:tc>
                <a:extLst>
                  <a:ext uri="{0D108BD9-81ED-4DB2-BD59-A6C34878D82A}">
                    <a16:rowId xmlns:a16="http://schemas.microsoft.com/office/drawing/2014/main" val="148830922"/>
                  </a:ext>
                </a:extLst>
              </a:tr>
            </a:tbl>
          </a:graphicData>
        </a:graphic>
      </p:graphicFrame>
      <p:sp>
        <p:nvSpPr>
          <p:cNvPr id="4" name="Rectangle 3">
            <a:hlinkClick r:id="rId2" action="ppaction://hlinksldjump"/>
            <a:extLst>
              <a:ext uri="{FF2B5EF4-FFF2-40B4-BE49-F238E27FC236}">
                <a16:creationId xmlns:a16="http://schemas.microsoft.com/office/drawing/2014/main" id="{663384F0-C0BD-B84D-8005-2657FD91B8A2}"/>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12B58F6C-9517-644C-AE6F-B26B8D09A3D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D35B432B-4DC6-E740-81DD-92C0EE060ABB}"/>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a:extLst>
              <a:ext uri="{FF2B5EF4-FFF2-40B4-BE49-F238E27FC236}">
                <a16:creationId xmlns:a16="http://schemas.microsoft.com/office/drawing/2014/main" id="{CAE750D8-2FA6-E645-85DC-646C8A1FF627}"/>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1F1314D5-2D62-384A-AF46-D02A050ECCD1}"/>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417E73F0-09D7-4945-97CB-10F128DF920C}"/>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E92EDDAA-A3A5-154D-B6E9-60C3C2965CF7}"/>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3/4</a:t>
            </a:r>
          </a:p>
        </p:txBody>
      </p:sp>
      <p:sp>
        <p:nvSpPr>
          <p:cNvPr id="13" name="Rectangle 12">
            <a:hlinkClick r:id="rId7" action="ppaction://hlinksldjump"/>
            <a:extLst>
              <a:ext uri="{FF2B5EF4-FFF2-40B4-BE49-F238E27FC236}">
                <a16:creationId xmlns:a16="http://schemas.microsoft.com/office/drawing/2014/main" id="{5F09D5E0-3AA5-D743-B9D2-6FE20502FFE9}"/>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2581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69291-2C0B-9F4B-ACA7-387B520AF09C}"/>
              </a:ext>
            </a:extLst>
          </p:cNvPr>
          <p:cNvSpPr>
            <a:spLocks noGrp="1"/>
          </p:cNvSpPr>
          <p:nvPr>
            <p:ph type="title"/>
          </p:nvPr>
        </p:nvSpPr>
        <p:spPr/>
        <p:txBody>
          <a:bodyPr/>
          <a:lstStyle/>
          <a:p>
            <a:r>
              <a:rPr lang="fr-FR" dirty="0"/>
              <a:t>Formes</a:t>
            </a:r>
          </a:p>
        </p:txBody>
      </p:sp>
      <p:graphicFrame>
        <p:nvGraphicFramePr>
          <p:cNvPr id="10" name="Espace réservé du contenu 9">
            <a:extLst>
              <a:ext uri="{FF2B5EF4-FFF2-40B4-BE49-F238E27FC236}">
                <a16:creationId xmlns:a16="http://schemas.microsoft.com/office/drawing/2014/main" id="{42AFF899-109B-8241-A899-A94F009B5D25}"/>
              </a:ext>
            </a:extLst>
          </p:cNvPr>
          <p:cNvGraphicFramePr>
            <a:graphicFrameLocks noGrp="1"/>
          </p:cNvGraphicFramePr>
          <p:nvPr>
            <p:ph idx="1"/>
            <p:extLst>
              <p:ext uri="{D42A27DB-BD31-4B8C-83A1-F6EECF244321}">
                <p14:modId xmlns:p14="http://schemas.microsoft.com/office/powerpoint/2010/main" val="2647552815"/>
              </p:ext>
            </p:extLst>
          </p:nvPr>
        </p:nvGraphicFramePr>
        <p:xfrm>
          <a:off x="1835696" y="1463040"/>
          <a:ext cx="7200800" cy="5547360"/>
        </p:xfrm>
        <a:graphic>
          <a:graphicData uri="http://schemas.openxmlformats.org/drawingml/2006/table">
            <a:tbl>
              <a:tblPr firstRow="1" bandRow="1">
                <a:tableStyleId>{8A107856-5554-42FB-B03E-39F5DBC370BA}</a:tableStyleId>
              </a:tblPr>
              <a:tblGrid>
                <a:gridCol w="1504833">
                  <a:extLst>
                    <a:ext uri="{9D8B030D-6E8A-4147-A177-3AD203B41FA5}">
                      <a16:colId xmlns:a16="http://schemas.microsoft.com/office/drawing/2014/main" val="281690799"/>
                    </a:ext>
                  </a:extLst>
                </a:gridCol>
                <a:gridCol w="5695967">
                  <a:extLst>
                    <a:ext uri="{9D8B030D-6E8A-4147-A177-3AD203B41FA5}">
                      <a16:colId xmlns:a16="http://schemas.microsoft.com/office/drawing/2014/main" val="1395540829"/>
                    </a:ext>
                  </a:extLst>
                </a:gridCol>
              </a:tblGrid>
              <a:tr h="1516126">
                <a:tc>
                  <a:txBody>
                    <a:bodyPr/>
                    <a:lstStyle>
                      <a:defPPr>
                        <a:defRPr lang="de-D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dirty="0"/>
                        <a:t>La </a:t>
                      </a:r>
                      <a:r>
                        <a:rPr lang="fr-FR" sz="2000" b="1" dirty="0"/>
                        <a:t>commission </a:t>
                      </a:r>
                      <a:endParaRPr kumimoji="0" lang="fr-FR" sz="2000" b="1" i="0" u="none" strike="noStrike" cap="none" normalizeH="0" baseline="0" dirty="0">
                        <a:ln>
                          <a:noFill/>
                        </a:ln>
                        <a:solidFill>
                          <a:schemeClr val="bg1"/>
                        </a:solidFill>
                        <a:effectLst/>
                        <a:latin typeface="Arial Narrow" pitchFamily="34" charset="0"/>
                      </a:endParaRPr>
                    </a:p>
                  </a:txBody>
                  <a:tcPr horzOverflow="overflow">
                    <a:solidFill>
                      <a:schemeClr val="accent3">
                        <a:lumMod val="75000"/>
                      </a:schemeClr>
                    </a:solidFill>
                  </a:tcPr>
                </a:tc>
                <a:tc>
                  <a:txBody>
                    <a:bodyPr/>
                    <a:lstStyle>
                      <a:defPPr>
                        <a:defRPr lang="de-D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fr-FR" sz="2000" b="0" kern="1200" dirty="0">
                          <a:solidFill>
                            <a:schemeClr val="dk1"/>
                          </a:solidFill>
                          <a:latin typeface="+mn-lt"/>
                          <a:ea typeface="+mn-ea"/>
                          <a:cs typeface="+mn-cs"/>
                        </a:rPr>
                        <a:t>: Restitution d’une part du bénéfice à un intervenant en raison d’un service rendu illégal. Par exemple, le fonctionnaire truque un marché public et « prend sa part » du bénéfice engendré.</a:t>
                      </a:r>
                    </a:p>
                  </a:txBody>
                  <a:tcPr horzOverflow="overflow"/>
                </a:tc>
                <a:extLst>
                  <a:ext uri="{0D108BD9-81ED-4DB2-BD59-A6C34878D82A}">
                    <a16:rowId xmlns:a16="http://schemas.microsoft.com/office/drawing/2014/main" val="2365975179"/>
                  </a:ext>
                </a:extLst>
              </a:tr>
              <a:tr h="944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dirty="0">
                          <a:solidFill>
                            <a:schemeClr val="bg1"/>
                          </a:solidFill>
                        </a:rPr>
                        <a:t>Le « </a:t>
                      </a:r>
                      <a:r>
                        <a:rPr lang="fr-FR" sz="2000" b="1" dirty="0">
                          <a:solidFill>
                            <a:schemeClr val="bg1"/>
                          </a:solidFill>
                        </a:rPr>
                        <a:t>piston </a:t>
                      </a:r>
                      <a:r>
                        <a:rPr lang="fr-FR" sz="2000" dirty="0">
                          <a:solidFill>
                            <a:schemeClr val="bg1"/>
                          </a:solidFill>
                        </a:rPr>
                        <a:t>»</a:t>
                      </a:r>
                      <a:endParaRPr kumimoji="0" lang="fr-FR" sz="2000" b="1" i="0" u="none" strike="noStrike" cap="none" normalizeH="0" baseline="0" noProof="0" dirty="0">
                        <a:ln>
                          <a:noFill/>
                        </a:ln>
                        <a:solidFill>
                          <a:schemeClr val="bg1"/>
                        </a:solidFill>
                        <a:effectLst/>
                        <a:latin typeface="Arial Narrow" pitchFamily="34" charset="0"/>
                      </a:endParaRPr>
                    </a:p>
                  </a:txBody>
                  <a:tcPr horzOverflow="overflow">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dirty="0"/>
                        <a:t>Caractérisé́ par le fait de favoriser une connaissance personnelle au détriment des critères de compétences.</a:t>
                      </a:r>
                      <a:endParaRPr kumimoji="0" lang="fr-FR" sz="2000" b="0" i="0" u="none" strike="noStrike" kern="1200" cap="none" normalizeH="0" baseline="0" noProof="0" dirty="0">
                        <a:ln>
                          <a:noFill/>
                        </a:ln>
                        <a:solidFill>
                          <a:schemeClr val="tx1"/>
                        </a:solidFill>
                        <a:effectLst/>
                        <a:latin typeface="Arial Narrow" pitchFamily="34" charset="0"/>
                        <a:ea typeface="+mn-ea"/>
                        <a:cs typeface="+mn-cs"/>
                      </a:endParaRPr>
                    </a:p>
                  </a:txBody>
                  <a:tcPr horzOverflow="overflow"/>
                </a:tc>
                <a:extLst>
                  <a:ext uri="{0D108BD9-81ED-4DB2-BD59-A6C34878D82A}">
                    <a16:rowId xmlns:a16="http://schemas.microsoft.com/office/drawing/2014/main" val="866761549"/>
                  </a:ext>
                </a:extLst>
              </a:tr>
              <a:tr h="944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b="1" dirty="0">
                          <a:solidFill>
                            <a:schemeClr val="bg1"/>
                          </a:solidFill>
                        </a:rPr>
                        <a:t>La rétribution indue </a:t>
                      </a:r>
                      <a:endParaRPr kumimoji="0" lang="fr-FR" sz="2000" b="1" i="0" u="none" strike="noStrike" cap="none" normalizeH="0" baseline="0" noProof="0" dirty="0">
                        <a:ln>
                          <a:noFill/>
                        </a:ln>
                        <a:solidFill>
                          <a:schemeClr val="bg1"/>
                        </a:solidFill>
                        <a:effectLst/>
                        <a:latin typeface="Arial Narrow" pitchFamily="34" charset="0"/>
                      </a:endParaRPr>
                    </a:p>
                  </a:txBody>
                  <a:tcPr horzOverflow="overflow">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ja-JP" sz="2000" dirty="0"/>
                        <a:t>un service public: service normal sur lequel se greffe une facturation privée </a:t>
                      </a:r>
                    </a:p>
                  </a:txBody>
                  <a:tcPr horzOverflow="overflow"/>
                </a:tc>
                <a:extLst>
                  <a:ext uri="{0D108BD9-81ED-4DB2-BD59-A6C34878D82A}">
                    <a16:rowId xmlns:a16="http://schemas.microsoft.com/office/drawing/2014/main" val="1741531827"/>
                  </a:ext>
                </a:extLst>
              </a:tr>
              <a:tr h="180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000" dirty="0">
                          <a:solidFill>
                            <a:schemeClr val="bg1"/>
                          </a:solidFill>
                        </a:rPr>
                        <a:t>Le </a:t>
                      </a:r>
                      <a:r>
                        <a:rPr lang="fr-FR" sz="2000" b="1" dirty="0">
                          <a:solidFill>
                            <a:schemeClr val="bg1"/>
                          </a:solidFill>
                        </a:rPr>
                        <a:t>copinage</a:t>
                      </a:r>
                      <a:r>
                        <a:rPr lang="fr-FR" sz="2000" dirty="0">
                          <a:solidFill>
                            <a:schemeClr val="bg1"/>
                          </a:solidFill>
                        </a:rPr>
                        <a:t>, la </a:t>
                      </a:r>
                      <a:r>
                        <a:rPr lang="fr-FR" sz="2000" b="1" dirty="0">
                          <a:solidFill>
                            <a:schemeClr val="bg1"/>
                          </a:solidFill>
                        </a:rPr>
                        <a:t>recommandation </a:t>
                      </a:r>
                      <a:r>
                        <a:rPr lang="fr-FR" sz="2000" dirty="0"/>
                        <a:t>: </a:t>
                      </a:r>
                      <a:endParaRPr kumimoji="0" lang="fr-FR" sz="2000" b="1" i="0" u="none" strike="noStrike" cap="none" normalizeH="0" baseline="0" noProof="0" dirty="0">
                        <a:ln>
                          <a:noFill/>
                        </a:ln>
                        <a:solidFill>
                          <a:schemeClr val="bg1"/>
                        </a:solidFill>
                        <a:effectLst/>
                        <a:latin typeface="Arial Narrow" pitchFamily="34" charset="0"/>
                      </a:endParaRPr>
                    </a:p>
                  </a:txBody>
                  <a:tcPr horzOverflow="overflow">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dirty="0"/>
                        <a:t>il peut s’agir d’un service normal et attendu dont le manquement impliquerait une forte réprobation sociale ou d’un échange de bons procédés au sein duquel l’un attend une faveur et l’autre un futur (principe du « renvoi d’ascenseur »)</a:t>
                      </a:r>
                    </a:p>
                  </a:txBody>
                  <a:tcPr horzOverflow="overflow"/>
                </a:tc>
                <a:extLst>
                  <a:ext uri="{0D108BD9-81ED-4DB2-BD59-A6C34878D82A}">
                    <a16:rowId xmlns:a16="http://schemas.microsoft.com/office/drawing/2014/main" val="3400581099"/>
                  </a:ext>
                </a:extLst>
              </a:tr>
            </a:tbl>
          </a:graphicData>
        </a:graphic>
      </p:graphicFrame>
      <p:sp>
        <p:nvSpPr>
          <p:cNvPr id="4" name="Rectangle 3">
            <a:hlinkClick r:id="rId2" action="ppaction://hlinksldjump"/>
            <a:extLst>
              <a:ext uri="{FF2B5EF4-FFF2-40B4-BE49-F238E27FC236}">
                <a16:creationId xmlns:a16="http://schemas.microsoft.com/office/drawing/2014/main" id="{663384F0-C0BD-B84D-8005-2657FD91B8A2}"/>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12B58F6C-9517-644C-AE6F-B26B8D09A3D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D35B432B-4DC6-E740-81DD-92C0EE060ABB}"/>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a:extLst>
              <a:ext uri="{FF2B5EF4-FFF2-40B4-BE49-F238E27FC236}">
                <a16:creationId xmlns:a16="http://schemas.microsoft.com/office/drawing/2014/main" id="{CAE750D8-2FA6-E645-85DC-646C8A1FF627}"/>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1F1314D5-2D62-384A-AF46-D02A050ECCD1}"/>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417E73F0-09D7-4945-97CB-10F128DF920C}"/>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E92EDDAA-A3A5-154D-B6E9-60C3C2965CF7}"/>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4/4</a:t>
            </a:r>
          </a:p>
        </p:txBody>
      </p:sp>
      <p:sp>
        <p:nvSpPr>
          <p:cNvPr id="12" name="Rectangle 11">
            <a:hlinkClick r:id="rId7" action="ppaction://hlinksldjump"/>
            <a:extLst>
              <a:ext uri="{FF2B5EF4-FFF2-40B4-BE49-F238E27FC236}">
                <a16:creationId xmlns:a16="http://schemas.microsoft.com/office/drawing/2014/main" id="{F62ABF36-BE1E-0D43-802C-6E1C9824D2DF}"/>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24554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Typologies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3816424" cy="4709120"/>
          </a:xfrm>
        </p:spPr>
        <p:txBody>
          <a:bodyPr>
            <a:normAutofit/>
          </a:bodyPr>
          <a:lstStyle/>
          <a:p>
            <a:r>
              <a:rPr lang="fr-FR" sz="3200" b="1" dirty="0">
                <a:solidFill>
                  <a:srgbClr val="008080"/>
                </a:solidFill>
                <a:latin typeface="Arial" charset="0"/>
                <a:ea typeface="ＭＳ Ｐゴシック" charset="0"/>
              </a:rPr>
              <a:t>Corruption transactionnelle</a:t>
            </a:r>
            <a:r>
              <a:rPr lang="fr-FR" sz="3200" dirty="0">
                <a:solidFill>
                  <a:srgbClr val="008080"/>
                </a:solidFill>
                <a:latin typeface="Arial" charset="0"/>
                <a:ea typeface="ＭＳ Ｐゴシック" charset="0"/>
              </a:rPr>
              <a:t>:</a:t>
            </a:r>
          </a:p>
          <a:p>
            <a:pPr lvl="1"/>
            <a:r>
              <a:rPr lang="fr-FR" sz="3600" dirty="0">
                <a:latin typeface="Arial" charset="0"/>
                <a:ea typeface="ＭＳ Ｐゴシック" charset="0"/>
              </a:rPr>
              <a:t>Commission</a:t>
            </a:r>
          </a:p>
          <a:p>
            <a:pPr lvl="1"/>
            <a:r>
              <a:rPr lang="fr-FR" sz="3600" dirty="0">
                <a:latin typeface="Arial" charset="0"/>
                <a:ea typeface="ＭＳ Ｐゴシック" charset="0"/>
              </a:rPr>
              <a:t>Rétribution indue</a:t>
            </a:r>
          </a:p>
          <a:p>
            <a:pPr lvl="1"/>
            <a:r>
              <a:rPr lang="fr-FR" sz="3600" dirty="0">
                <a:latin typeface="Arial" charset="0"/>
                <a:ea typeface="ＭＳ Ｐゴシック" charset="0"/>
              </a:rPr>
              <a:t>Piston</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pic>
        <p:nvPicPr>
          <p:cNvPr id="11" name="Espace réservé du contenu 3" descr="Espace réservé du contenu 3">
            <a:extLst>
              <a:ext uri="{FF2B5EF4-FFF2-40B4-BE49-F238E27FC236}">
                <a16:creationId xmlns:a16="http://schemas.microsoft.com/office/drawing/2014/main" id="{696F1941-6D5B-7B4A-8D3F-06D6398133AC}"/>
              </a:ext>
            </a:extLst>
          </p:cNvPr>
          <p:cNvPicPr>
            <a:picLocks noChangeAspect="1"/>
          </p:cNvPicPr>
          <p:nvPr/>
        </p:nvPicPr>
        <p:blipFill>
          <a:blip r:embed="rId7">
            <a:extLst/>
          </a:blip>
          <a:stretch>
            <a:fillRect/>
          </a:stretch>
        </p:blipFill>
        <p:spPr>
          <a:xfrm>
            <a:off x="5508104" y="1961523"/>
            <a:ext cx="3635896" cy="4286877"/>
          </a:xfrm>
          <a:prstGeom prst="rect">
            <a:avLst/>
          </a:prstGeom>
          <a:ln w="12700">
            <a:miter lim="400000"/>
          </a:ln>
        </p:spPr>
      </p:pic>
      <p:sp>
        <p:nvSpPr>
          <p:cNvPr id="12" name="Rectangle 11">
            <a:hlinkClick r:id="rId8" action="ppaction://hlinksldjump"/>
            <a:extLst>
              <a:ext uri="{FF2B5EF4-FFF2-40B4-BE49-F238E27FC236}">
                <a16:creationId xmlns:a16="http://schemas.microsoft.com/office/drawing/2014/main" id="{A740EF37-C604-174B-B85A-F6A7E226ADD6}"/>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19406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re 5"/>
          <p:cNvSpPr>
            <a:spLocks noGrp="1"/>
          </p:cNvSpPr>
          <p:nvPr>
            <p:ph type="ctrTitle"/>
          </p:nvPr>
        </p:nvSpPr>
        <p:spPr>
          <a:xfrm>
            <a:off x="683568" y="1700808"/>
            <a:ext cx="8208912" cy="1800200"/>
          </a:xfrm>
        </p:spPr>
        <p:txBody>
          <a:bodyPr>
            <a:noAutofit/>
          </a:bodyPr>
          <a:lstStyle/>
          <a:p>
            <a:r>
              <a:rPr lang="fr-FR" sz="2800" b="1" u="sng" dirty="0"/>
              <a:t>Séminaire</a:t>
            </a:r>
            <a:br>
              <a:rPr lang="fr-FR" sz="1200" dirty="0"/>
            </a:br>
            <a:r>
              <a:rPr lang="fr-FR" sz="2400" dirty="0"/>
              <a:t>« </a:t>
            </a:r>
            <a:r>
              <a:rPr lang="fr-FR" sz="700" b="1" dirty="0">
                <a:solidFill>
                  <a:schemeClr val="bg1">
                    <a:lumMod val="85000"/>
                  </a:schemeClr>
                </a:solidFill>
              </a:rPr>
              <a:t> </a:t>
            </a:r>
            <a:r>
              <a:rPr lang="fr-FR" sz="2000" b="1" i="1" dirty="0"/>
              <a:t>Lutte contre la Corruption, l’Ethique,</a:t>
            </a:r>
            <a:br>
              <a:rPr lang="fr-FR" sz="2000" dirty="0"/>
            </a:br>
            <a:r>
              <a:rPr lang="fr-FR" sz="2000" b="1" i="1" dirty="0"/>
              <a:t>la Coordination et la Cohésion des Equipes </a:t>
            </a:r>
            <a:br>
              <a:rPr lang="fr-FR" sz="3200" dirty="0"/>
            </a:br>
            <a:r>
              <a:rPr lang="fr-FR" sz="2000" b="1" i="1" dirty="0"/>
              <a:t>de Travail »</a:t>
            </a:r>
            <a:r>
              <a:rPr lang="fr-FR" sz="1100" dirty="0"/>
              <a:t> </a:t>
            </a:r>
            <a:r>
              <a:rPr lang="fr-FR" sz="700" dirty="0"/>
              <a:t> </a:t>
            </a:r>
            <a:r>
              <a:rPr lang="fr-FR" sz="700" b="1" dirty="0">
                <a:solidFill>
                  <a:schemeClr val="bg1">
                    <a:lumMod val="85000"/>
                  </a:schemeClr>
                </a:solidFill>
              </a:rPr>
              <a:t> </a:t>
            </a:r>
            <a:r>
              <a:rPr lang="fr-FR" sz="1100" b="1" dirty="0">
                <a:solidFill>
                  <a:schemeClr val="accent5">
                    <a:lumMod val="75000"/>
                  </a:schemeClr>
                </a:solidFill>
              </a:rPr>
              <a:t> </a:t>
            </a:r>
            <a:br>
              <a:rPr lang="fr-FR" sz="1100" b="1" dirty="0">
                <a:solidFill>
                  <a:schemeClr val="accent5">
                    <a:lumMod val="75000"/>
                  </a:schemeClr>
                </a:solidFill>
              </a:rPr>
            </a:br>
            <a:r>
              <a:rPr lang="fr-FR" sz="2400" i="1" dirty="0"/>
              <a:t>Destiné aux responsables publics </a:t>
            </a:r>
            <a:endParaRPr lang="fr-FR" sz="1800" dirty="0">
              <a:solidFill>
                <a:schemeClr val="accent5">
                  <a:lumMod val="75000"/>
                </a:schemeClr>
              </a:solidFill>
            </a:endParaRPr>
          </a:p>
        </p:txBody>
      </p:sp>
      <p:sp>
        <p:nvSpPr>
          <p:cNvPr id="7" name="Sous-titre 6"/>
          <p:cNvSpPr>
            <a:spLocks noGrp="1"/>
          </p:cNvSpPr>
          <p:nvPr>
            <p:ph type="subTitle" idx="1"/>
          </p:nvPr>
        </p:nvSpPr>
        <p:spPr>
          <a:xfrm>
            <a:off x="1408720" y="4149080"/>
            <a:ext cx="6400800" cy="720080"/>
          </a:xfrm>
        </p:spPr>
        <p:txBody>
          <a:bodyPr/>
          <a:lstStyle/>
          <a:p>
            <a:r>
              <a:rPr lang="fr-FR" b="1" dirty="0">
                <a:solidFill>
                  <a:schemeClr val="accent5"/>
                </a:solidFill>
              </a:rPr>
              <a:t>MODULE 1</a:t>
            </a:r>
          </a:p>
        </p:txBody>
      </p:sp>
      <p:sp>
        <p:nvSpPr>
          <p:cNvPr id="4" name="Sous-titre 2"/>
          <p:cNvSpPr txBox="1">
            <a:spLocks/>
          </p:cNvSpPr>
          <p:nvPr/>
        </p:nvSpPr>
        <p:spPr>
          <a:xfrm>
            <a:off x="2344053" y="5157192"/>
            <a:ext cx="6404411" cy="1700808"/>
          </a:xfrm>
          <a:prstGeom prst="rect">
            <a:avLst/>
          </a:prstGeom>
          <a:solidFill>
            <a:schemeClr val="accent1">
              <a:lumMod val="50000"/>
            </a:schemeClr>
          </a:solidFill>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fr-CH" sz="2400" b="1" dirty="0">
                <a:solidFill>
                  <a:schemeClr val="bg1"/>
                </a:solidFill>
              </a:rPr>
              <a:t>ESSENTIELS SUR LA CORRUPTION: </a:t>
            </a:r>
          </a:p>
          <a:p>
            <a:pPr algn="ctr"/>
            <a:r>
              <a:rPr lang="fr-CH" sz="2400" b="1" dirty="0">
                <a:solidFill>
                  <a:schemeClr val="bg1"/>
                </a:solidFill>
              </a:rPr>
              <a:t>Définitions des concepts, facteurs,  pratiques et impacts dans les services publics et privés</a:t>
            </a:r>
            <a:r>
              <a:rPr lang="fr-FR" sz="2400" b="1" dirty="0">
                <a:solidFill>
                  <a:schemeClr val="bg1"/>
                </a:solidFill>
              </a:rPr>
              <a:t> </a:t>
            </a:r>
          </a:p>
        </p:txBody>
      </p:sp>
      <p:sp>
        <p:nvSpPr>
          <p:cNvPr id="5" name="Rectangle 4"/>
          <p:cNvSpPr/>
          <p:nvPr/>
        </p:nvSpPr>
        <p:spPr>
          <a:xfrm>
            <a:off x="107505" y="5157192"/>
            <a:ext cx="2088232" cy="17008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Animé par</a:t>
            </a:r>
          </a:p>
          <a:p>
            <a:pPr algn="ctr"/>
            <a:r>
              <a:rPr lang="fr-FR" dirty="0"/>
              <a:t>Luc </a:t>
            </a:r>
            <a:r>
              <a:rPr lang="fr-FR" dirty="0" err="1"/>
              <a:t>Damiba</a:t>
            </a:r>
            <a:endParaRPr lang="fr-FR" dirty="0"/>
          </a:p>
          <a:p>
            <a:pPr algn="ctr"/>
            <a:r>
              <a:rPr lang="fr-FR" dirty="0"/>
              <a:t>Spécialiste Anti-corruption </a:t>
            </a:r>
          </a:p>
        </p:txBody>
      </p:sp>
    </p:spTree>
    <p:extLst>
      <p:ext uri="{BB962C8B-B14F-4D97-AF65-F5344CB8AC3E}">
        <p14:creationId xmlns:p14="http://schemas.microsoft.com/office/powerpoint/2010/main" val="410005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Typologies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3816424" cy="4709120"/>
          </a:xfrm>
        </p:spPr>
        <p:txBody>
          <a:bodyPr>
            <a:normAutofit/>
          </a:bodyPr>
          <a:lstStyle/>
          <a:p>
            <a:r>
              <a:rPr lang="fr-FR" sz="3200" b="1" dirty="0">
                <a:solidFill>
                  <a:srgbClr val="008080"/>
                </a:solidFill>
                <a:latin typeface="Arial" charset="0"/>
                <a:ea typeface="ＭＳ Ｐゴシック" charset="0"/>
              </a:rPr>
              <a:t>Corruption  </a:t>
            </a:r>
          </a:p>
          <a:p>
            <a:r>
              <a:rPr lang="fr-FR" sz="3200" b="1" dirty="0">
                <a:solidFill>
                  <a:srgbClr val="008080"/>
                </a:solidFill>
                <a:latin typeface="Arial" charset="0"/>
                <a:ea typeface="ＭＳ Ｐゴシック" charset="0"/>
              </a:rPr>
              <a:t>extorsion</a:t>
            </a:r>
            <a:r>
              <a:rPr lang="fr-FR" sz="3200" dirty="0">
                <a:latin typeface="Arial" charset="0"/>
                <a:ea typeface="ＭＳ Ｐゴシック" charset="0"/>
              </a:rPr>
              <a:t>:</a:t>
            </a:r>
          </a:p>
          <a:p>
            <a:pPr lvl="1"/>
            <a:r>
              <a:rPr lang="fr-FR" sz="3600" dirty="0">
                <a:latin typeface="Arial" charset="0"/>
                <a:ea typeface="ＭＳ Ｐゴシック" charset="0"/>
              </a:rPr>
              <a:t>Tribut </a:t>
            </a:r>
          </a:p>
          <a:p>
            <a:pPr lvl="1"/>
            <a:r>
              <a:rPr lang="fr-FR" sz="3600" dirty="0">
                <a:latin typeface="Arial" charset="0"/>
                <a:ea typeface="ＭＳ Ｐゴシック" charset="0"/>
              </a:rPr>
              <a:t> péage</a:t>
            </a:r>
          </a:p>
          <a:p>
            <a:pPr lvl="1"/>
            <a:r>
              <a:rPr lang="fr-FR" sz="3600" dirty="0">
                <a:latin typeface="Arial" charset="0"/>
                <a:ea typeface="ＭＳ Ｐゴシック" charset="0"/>
              </a:rPr>
              <a:t> racket</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pic>
        <p:nvPicPr>
          <p:cNvPr id="12" name="Image 3" descr="Image 3">
            <a:extLst>
              <a:ext uri="{FF2B5EF4-FFF2-40B4-BE49-F238E27FC236}">
                <a16:creationId xmlns:a16="http://schemas.microsoft.com/office/drawing/2014/main" id="{753C9702-DF66-5444-8235-6A7748957A6E}"/>
              </a:ext>
            </a:extLst>
          </p:cNvPr>
          <p:cNvPicPr>
            <a:picLocks noChangeAspect="1"/>
          </p:cNvPicPr>
          <p:nvPr/>
        </p:nvPicPr>
        <p:blipFill>
          <a:blip r:embed="rId7">
            <a:extLst/>
          </a:blip>
          <a:stretch>
            <a:fillRect/>
          </a:stretch>
        </p:blipFill>
        <p:spPr>
          <a:xfrm>
            <a:off x="4756049" y="1980838"/>
            <a:ext cx="4234263" cy="4328481"/>
          </a:xfrm>
          <a:prstGeom prst="rect">
            <a:avLst/>
          </a:prstGeom>
          <a:ln w="12700">
            <a:miter lim="400000"/>
          </a:ln>
        </p:spPr>
      </p:pic>
      <p:sp>
        <p:nvSpPr>
          <p:cNvPr id="13" name="Rectangle 12">
            <a:hlinkClick r:id="rId8"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21691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Typologies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3995935" cy="4709120"/>
          </a:xfrm>
        </p:spPr>
        <p:txBody>
          <a:bodyPr>
            <a:normAutofit/>
          </a:bodyPr>
          <a:lstStyle/>
          <a:p>
            <a:r>
              <a:rPr lang="fr-FR" sz="3200" b="1" dirty="0">
                <a:solidFill>
                  <a:srgbClr val="008080"/>
                </a:solidFill>
                <a:latin typeface="Arial" charset="0"/>
                <a:ea typeface="ＭＳ Ｐゴシック" charset="0"/>
              </a:rPr>
              <a:t>Corruption appropriation privative</a:t>
            </a:r>
            <a:r>
              <a:rPr lang="fr-FR" sz="3200" dirty="0">
                <a:solidFill>
                  <a:srgbClr val="008080"/>
                </a:solidFill>
                <a:latin typeface="Arial" charset="0"/>
                <a:ea typeface="ＭＳ Ｐゴシック" charset="0"/>
              </a:rPr>
              <a:t>:</a:t>
            </a:r>
          </a:p>
          <a:p>
            <a:pPr lvl="1"/>
            <a:r>
              <a:rPr lang="fr-FR" sz="2800" dirty="0">
                <a:latin typeface="Arial" charset="0"/>
                <a:ea typeface="ＭＳ Ｐゴシック" charset="0"/>
              </a:rPr>
              <a:t>Détournement, </a:t>
            </a:r>
          </a:p>
          <a:p>
            <a:pPr lvl="1"/>
            <a:r>
              <a:rPr lang="fr-FR" sz="2800" dirty="0">
                <a:latin typeface="Arial" charset="0"/>
                <a:ea typeface="ＭＳ Ｐゴシック" charset="0"/>
              </a:rPr>
              <a:t>Perruque</a:t>
            </a:r>
          </a:p>
          <a:p>
            <a:pPr lvl="1"/>
            <a:r>
              <a:rPr lang="fr-FR" sz="2800" dirty="0">
                <a:latin typeface="Arial" charset="0"/>
                <a:ea typeface="ＭＳ Ｐゴシック" charset="0"/>
              </a:rPr>
              <a:t>Enrichissement illicite </a:t>
            </a:r>
          </a:p>
          <a:p>
            <a:pPr lvl="1"/>
            <a:r>
              <a:rPr lang="fr-FR" sz="2800" dirty="0">
                <a:latin typeface="Arial" charset="0"/>
                <a:ea typeface="ＭＳ Ｐゴシック" charset="0"/>
              </a:rPr>
              <a:t>Fraude </a:t>
            </a:r>
          </a:p>
          <a:p>
            <a:pPr lvl="1"/>
            <a:r>
              <a:rPr lang="fr-FR" sz="2800" dirty="0"/>
              <a:t>blanchissement</a:t>
            </a:r>
            <a:endParaRPr lang="fr-FR" sz="2800" dirty="0">
              <a:latin typeface="Arial" charset="0"/>
              <a:ea typeface="ＭＳ Ｐゴシック" charset="0"/>
            </a:endParaRP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pic>
        <p:nvPicPr>
          <p:cNvPr id="13" name="Image 12">
            <a:extLst>
              <a:ext uri="{FF2B5EF4-FFF2-40B4-BE49-F238E27FC236}">
                <a16:creationId xmlns:a16="http://schemas.microsoft.com/office/drawing/2014/main" id="{DBCBF83F-676D-9548-A56E-CDA290856D76}"/>
              </a:ext>
            </a:extLst>
          </p:cNvPr>
          <p:cNvPicPr>
            <a:picLocks noChangeAspect="1"/>
          </p:cNvPicPr>
          <p:nvPr/>
        </p:nvPicPr>
        <p:blipFill>
          <a:blip r:embed="rId7"/>
          <a:stretch>
            <a:fillRect/>
          </a:stretch>
        </p:blipFill>
        <p:spPr>
          <a:xfrm>
            <a:off x="5687615" y="1466108"/>
            <a:ext cx="3456385" cy="5078717"/>
          </a:xfrm>
          <a:prstGeom prst="rect">
            <a:avLst/>
          </a:prstGeom>
        </p:spPr>
      </p:pic>
      <p:sp>
        <p:nvSpPr>
          <p:cNvPr id="14" name="Rectangle 13">
            <a:hlinkClick r:id="rId8" action="ppaction://hlinksldjump"/>
            <a:extLst>
              <a:ext uri="{FF2B5EF4-FFF2-40B4-BE49-F238E27FC236}">
                <a16:creationId xmlns:a16="http://schemas.microsoft.com/office/drawing/2014/main" id="{EBCBA2B6-D3D9-7E4D-8176-811DBE3CC4F1}"/>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33133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Typologies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3995935" cy="4709120"/>
          </a:xfrm>
        </p:spPr>
        <p:txBody>
          <a:bodyPr>
            <a:normAutofit/>
          </a:bodyPr>
          <a:lstStyle/>
          <a:p>
            <a:r>
              <a:rPr lang="fr-FR" sz="3200" b="1" dirty="0">
                <a:solidFill>
                  <a:srgbClr val="008080"/>
                </a:solidFill>
                <a:latin typeface="Arial" charset="0"/>
                <a:ea typeface="ＭＳ Ｐゴシック" charset="0"/>
              </a:rPr>
              <a:t>Investissement corruptif</a:t>
            </a:r>
          </a:p>
          <a:p>
            <a:pPr lvl="1"/>
            <a:r>
              <a:rPr lang="fr-FR" sz="2800" dirty="0">
                <a:latin typeface="Arial" charset="0"/>
                <a:ea typeface="ＭＳ Ｐゴシック" charset="0"/>
              </a:rPr>
              <a:t>Cadeau/</a:t>
            </a:r>
          </a:p>
          <a:p>
            <a:pPr lvl="1"/>
            <a:r>
              <a:rPr lang="fr-FR" sz="2800" dirty="0">
                <a:latin typeface="Arial" charset="0"/>
                <a:ea typeface="ＭＳ Ｐゴシック" charset="0"/>
              </a:rPr>
              <a:t>don/</a:t>
            </a:r>
          </a:p>
          <a:p>
            <a:pPr lvl="1"/>
            <a:r>
              <a:rPr lang="fr-FR" sz="2800" dirty="0">
                <a:latin typeface="Arial" charset="0"/>
                <a:ea typeface="ＭＳ Ｐゴシック" charset="0"/>
              </a:rPr>
              <a:t>Gratification </a:t>
            </a:r>
          </a:p>
          <a:p>
            <a:pPr lvl="1"/>
            <a:r>
              <a:rPr lang="fr-FR" sz="2800" dirty="0"/>
              <a:t>Le "gombo"</a:t>
            </a:r>
            <a:endParaRPr lang="fr-FR" sz="2800" dirty="0">
              <a:latin typeface="Arial" charset="0"/>
              <a:ea typeface="ＭＳ Ｐゴシック" charset="0"/>
            </a:endParaRP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pic>
        <p:nvPicPr>
          <p:cNvPr id="12" name="Image 11">
            <a:extLst>
              <a:ext uri="{FF2B5EF4-FFF2-40B4-BE49-F238E27FC236}">
                <a16:creationId xmlns:a16="http://schemas.microsoft.com/office/drawing/2014/main" id="{CA95D577-DF6D-D548-B971-FBAD9A7AFFE6}"/>
              </a:ext>
            </a:extLst>
          </p:cNvPr>
          <p:cNvPicPr>
            <a:picLocks noChangeAspect="1"/>
          </p:cNvPicPr>
          <p:nvPr/>
        </p:nvPicPr>
        <p:blipFill>
          <a:blip r:embed="rId7"/>
          <a:stretch>
            <a:fillRect/>
          </a:stretch>
        </p:blipFill>
        <p:spPr>
          <a:xfrm>
            <a:off x="5220072" y="1917891"/>
            <a:ext cx="3900115" cy="4236868"/>
          </a:xfrm>
          <a:prstGeom prst="rect">
            <a:avLst/>
          </a:prstGeom>
        </p:spPr>
      </p:pic>
      <p:sp>
        <p:nvSpPr>
          <p:cNvPr id="14" name="Rectangle 13">
            <a:hlinkClick r:id="rId8" action="ppaction://hlinksldjump"/>
            <a:extLst>
              <a:ext uri="{FF2B5EF4-FFF2-40B4-BE49-F238E27FC236}">
                <a16:creationId xmlns:a16="http://schemas.microsoft.com/office/drawing/2014/main" id="{C1395B60-B97A-024B-A3AA-3F29F814FE34}"/>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83233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Typologies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4493096"/>
          </a:xfrm>
        </p:spPr>
        <p:txBody>
          <a:bodyPr>
            <a:normAutofit/>
          </a:bodyPr>
          <a:lstStyle/>
          <a:p>
            <a:r>
              <a:rPr lang="fr-FR" sz="4000" b="1" dirty="0">
                <a:solidFill>
                  <a:srgbClr val="008080"/>
                </a:solidFill>
              </a:rPr>
              <a:t>La corruption selon la taille</a:t>
            </a:r>
          </a:p>
          <a:p>
            <a:pPr marL="571500" indent="-571500">
              <a:buFont typeface="Arial" panose="020B0604020202020204" pitchFamily="34" charset="0"/>
              <a:buChar char="•"/>
            </a:pPr>
            <a:r>
              <a:rPr lang="fr-FR" sz="3200" dirty="0"/>
              <a:t>La petite corruption</a:t>
            </a:r>
          </a:p>
          <a:p>
            <a:pPr marL="571500" indent="-571500">
              <a:buFont typeface="Arial" panose="020B0604020202020204" pitchFamily="34" charset="0"/>
              <a:buChar char="•"/>
            </a:pPr>
            <a:r>
              <a:rPr lang="fr-FR" sz="3200" dirty="0"/>
              <a:t>La grande corruption </a:t>
            </a:r>
          </a:p>
          <a:p>
            <a:pPr marL="571500" indent="-571500">
              <a:buFont typeface="Arial" panose="020B0604020202020204" pitchFamily="34" charset="0"/>
              <a:buChar char="•"/>
            </a:pPr>
            <a:r>
              <a:rPr lang="fr-FR" sz="3200" dirty="0"/>
              <a:t>Le cout de la corruption</a:t>
            </a:r>
          </a:p>
          <a:p>
            <a:pPr marL="571500" indent="-571500">
              <a:buFont typeface="Arial" panose="020B0604020202020204" pitchFamily="34" charset="0"/>
              <a:buChar char="•"/>
            </a:pPr>
            <a:r>
              <a:rPr lang="fr-FR" sz="3200" dirty="0"/>
              <a:t>La fréquence de la corruption </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176F325-87B2-3D40-A7E6-E53FF87F7928}"/>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51603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dirty="0"/>
              <a:t>Partie 3: </a:t>
            </a:r>
            <a:r>
              <a:rPr lang="fr-FR" dirty="0" err="1"/>
              <a:t>Reférences</a:t>
            </a:r>
            <a:r>
              <a:rPr lang="fr-FR" dirty="0"/>
              <a:t> symboliques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4493096"/>
          </a:xfrm>
        </p:spPr>
        <p:txBody>
          <a:bodyPr>
            <a:normAutofit/>
          </a:bodyPr>
          <a:lstStyle/>
          <a:p>
            <a:pPr>
              <a:lnSpc>
                <a:spcPct val="90000"/>
              </a:lnSpc>
              <a:defRPr sz="3200"/>
            </a:pPr>
            <a:r>
              <a:rPr lang="fr-FR" dirty="0">
                <a:solidFill>
                  <a:srgbClr val="FF0000"/>
                </a:solidFill>
              </a:rPr>
              <a:t>Le langage symbolique sur la corruption : </a:t>
            </a:r>
          </a:p>
          <a:p>
            <a:pPr lvl="1">
              <a:lnSpc>
                <a:spcPct val="90000"/>
              </a:lnSpc>
              <a:defRPr sz="3200">
                <a:latin typeface="Arial"/>
                <a:ea typeface="Arial"/>
                <a:cs typeface="Arial"/>
                <a:sym typeface="Arial"/>
              </a:defRPr>
            </a:pPr>
            <a:r>
              <a:rPr lang="fr-FR" dirty="0"/>
              <a:t>« une maladie »,</a:t>
            </a:r>
          </a:p>
          <a:p>
            <a:pPr lvl="1">
              <a:lnSpc>
                <a:spcPct val="90000"/>
              </a:lnSpc>
              <a:defRPr sz="3200">
                <a:latin typeface="Arial"/>
                <a:ea typeface="Arial"/>
                <a:cs typeface="Arial"/>
                <a:sym typeface="Arial"/>
              </a:defRPr>
            </a:pPr>
            <a:r>
              <a:rPr lang="fr-FR" dirty="0"/>
              <a:t> un « cancer » </a:t>
            </a:r>
          </a:p>
          <a:p>
            <a:pPr lvl="1">
              <a:lnSpc>
                <a:spcPct val="90000"/>
              </a:lnSpc>
              <a:defRPr sz="3200">
                <a:latin typeface="Arial"/>
                <a:ea typeface="Arial"/>
                <a:cs typeface="Arial"/>
                <a:sym typeface="Arial"/>
              </a:defRPr>
            </a:pPr>
            <a:r>
              <a:rPr lang="fr-FR" dirty="0"/>
              <a:t>un « fléau »,  </a:t>
            </a:r>
          </a:p>
          <a:p>
            <a:pPr lvl="1">
              <a:lnSpc>
                <a:spcPct val="90000"/>
              </a:lnSpc>
              <a:defRPr sz="3200">
                <a:latin typeface="Arial"/>
                <a:ea typeface="Arial"/>
                <a:cs typeface="Arial"/>
                <a:sym typeface="Arial"/>
              </a:defRPr>
            </a:pPr>
            <a:r>
              <a:rPr lang="fr-FR" dirty="0"/>
              <a:t>le « sida », </a:t>
            </a:r>
          </a:p>
          <a:p>
            <a:pPr lvl="1">
              <a:lnSpc>
                <a:spcPct val="90000"/>
              </a:lnSpc>
              <a:defRPr sz="3200">
                <a:latin typeface="Arial"/>
                <a:ea typeface="Arial"/>
                <a:cs typeface="Arial"/>
                <a:sym typeface="Arial"/>
              </a:defRPr>
            </a:pPr>
            <a:r>
              <a:rPr lang="fr-FR" dirty="0"/>
              <a:t>« une pollution », </a:t>
            </a:r>
          </a:p>
          <a:p>
            <a:pPr lvl="1">
              <a:lnSpc>
                <a:spcPct val="90000"/>
              </a:lnSpc>
              <a:defRPr sz="3200">
                <a:latin typeface="Arial"/>
                <a:ea typeface="Arial"/>
                <a:cs typeface="Arial"/>
                <a:sym typeface="Arial"/>
              </a:defRPr>
            </a:pPr>
            <a:r>
              <a:rPr lang="fr-FR" dirty="0"/>
              <a:t>«  une catastrophe »</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36498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Références symboliques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344817" cy="3076938"/>
          </a:xfrm>
        </p:spPr>
        <p:txBody>
          <a:bodyPr>
            <a:normAutofit/>
          </a:bodyPr>
          <a:lstStyle/>
          <a:p>
            <a:pPr lvl="1">
              <a:lnSpc>
                <a:spcPct val="90000"/>
              </a:lnSpc>
              <a:defRPr sz="3200">
                <a:latin typeface="Arial"/>
                <a:ea typeface="Arial"/>
                <a:cs typeface="Arial"/>
                <a:sym typeface="Arial"/>
              </a:defRPr>
            </a:pPr>
            <a:r>
              <a:rPr lang="fr-FR" sz="3600" dirty="0"/>
              <a:t>Sommes nous face à un monstre invincible ? </a:t>
            </a:r>
          </a:p>
          <a:p>
            <a:pPr lvl="1">
              <a:lnSpc>
                <a:spcPct val="90000"/>
              </a:lnSpc>
              <a:defRPr sz="3200">
                <a:latin typeface="Arial"/>
                <a:ea typeface="Arial"/>
                <a:cs typeface="Arial"/>
                <a:sym typeface="Arial"/>
              </a:defRPr>
            </a:pPr>
            <a:r>
              <a:rPr lang="fr-FR" sz="3600" dirty="0"/>
              <a:t>Une fatalité ?</a:t>
            </a:r>
          </a:p>
          <a:p>
            <a:pPr lvl="1">
              <a:lnSpc>
                <a:spcPct val="90000"/>
              </a:lnSpc>
              <a:defRPr sz="3200">
                <a:latin typeface="Arial"/>
                <a:ea typeface="Arial"/>
                <a:cs typeface="Arial"/>
                <a:sym typeface="Arial"/>
              </a:defRPr>
            </a:pPr>
            <a:r>
              <a:rPr lang="fr-FR" sz="3600" dirty="0"/>
              <a:t> Un défaite annoncée d’avance?</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D7E2A6CB-0692-7E40-B63E-34C6193D83ED}"/>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81373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Références symboliques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344817" cy="4493096"/>
          </a:xfrm>
        </p:spPr>
        <p:txBody>
          <a:bodyPr>
            <a:normAutofit fontScale="92500" lnSpcReduction="20000"/>
          </a:bodyPr>
          <a:lstStyle/>
          <a:p>
            <a:pPr>
              <a:lnSpc>
                <a:spcPct val="90000"/>
              </a:lnSpc>
              <a:defRPr sz="3200"/>
            </a:pPr>
            <a:r>
              <a:rPr lang="fr-FR" sz="4000" dirty="0">
                <a:solidFill>
                  <a:srgbClr val="FF0000"/>
                </a:solidFill>
              </a:rPr>
              <a:t>Représentations </a:t>
            </a:r>
            <a:r>
              <a:rPr lang="fr-FR" sz="4000" dirty="0" err="1">
                <a:solidFill>
                  <a:srgbClr val="FF0000"/>
                </a:solidFill>
              </a:rPr>
              <a:t>émiques</a:t>
            </a:r>
            <a:r>
              <a:rPr lang="fr-FR" sz="4000" dirty="0">
                <a:solidFill>
                  <a:srgbClr val="FF0000"/>
                </a:solidFill>
              </a:rPr>
              <a:t> sur la corruption</a:t>
            </a:r>
            <a:r>
              <a:rPr lang="fr-FR" sz="4000" dirty="0"/>
              <a:t>: </a:t>
            </a:r>
          </a:p>
          <a:p>
            <a:pPr lvl="1">
              <a:lnSpc>
                <a:spcPct val="90000"/>
              </a:lnSpc>
              <a:defRPr sz="2800"/>
            </a:pPr>
            <a:r>
              <a:rPr lang="fr-FR" sz="3600" dirty="0"/>
              <a:t> « On ne mange pas les mercis”, </a:t>
            </a:r>
          </a:p>
          <a:p>
            <a:pPr lvl="1">
              <a:lnSpc>
                <a:spcPct val="90000"/>
              </a:lnSpc>
              <a:defRPr sz="2800"/>
            </a:pPr>
            <a:r>
              <a:rPr lang="fr-FR" sz="3600" dirty="0"/>
              <a:t>« Le merci ne rentre pas dans la poche »,</a:t>
            </a:r>
            <a:r>
              <a:rPr lang="fr-FR" sz="3600" dirty="0">
                <a:latin typeface="Wingdings"/>
                <a:ea typeface="Wingdings"/>
                <a:cs typeface="Wingdings"/>
                <a:sym typeface="Wingdings"/>
              </a:rPr>
              <a:t> </a:t>
            </a:r>
          </a:p>
          <a:p>
            <a:pPr lvl="1">
              <a:lnSpc>
                <a:spcPct val="90000"/>
              </a:lnSpc>
              <a:defRPr sz="2800"/>
            </a:pPr>
            <a:r>
              <a:rPr lang="fr-FR" sz="3600" dirty="0"/>
              <a:t>« Poser le caillou sur le papier »,  </a:t>
            </a:r>
          </a:p>
          <a:p>
            <a:pPr lvl="1">
              <a:lnSpc>
                <a:spcPct val="90000"/>
              </a:lnSpc>
              <a:defRPr sz="2800"/>
            </a:pPr>
            <a:r>
              <a:rPr lang="fr-FR" sz="3600" dirty="0"/>
              <a:t>« Faut parler bon français »,   </a:t>
            </a:r>
          </a:p>
          <a:p>
            <a:pPr lvl="1">
              <a:lnSpc>
                <a:spcPct val="90000"/>
              </a:lnSpc>
              <a:defRPr sz="2800"/>
            </a:pPr>
            <a:r>
              <a:rPr lang="fr-FR" sz="3600" dirty="0"/>
              <a:t>« on ne gagne pas un procès les mains vides »</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877C7B6B-B715-3C42-BF61-D5208CB81DED}"/>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85316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dirty="0"/>
              <a:t>Partie 4:Les facteurs des pratiques corruption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fontScale="62500" lnSpcReduction="20000"/>
          </a:bodyPr>
          <a:lstStyle/>
          <a:p>
            <a:r>
              <a:rPr lang="fr-FR" sz="4000" b="1" dirty="0">
                <a:solidFill>
                  <a:srgbClr val="FF0000"/>
                </a:solidFill>
              </a:rPr>
              <a:t>Facteurs liés au fait du monopole du service public ou l’administration publique est seule </a:t>
            </a:r>
            <a:r>
              <a:rPr lang="fr-FR" sz="4000" b="1" dirty="0" err="1">
                <a:solidFill>
                  <a:srgbClr val="FF0000"/>
                </a:solidFill>
              </a:rPr>
              <a:t>detentrice</a:t>
            </a:r>
            <a:r>
              <a:rPr lang="fr-FR" sz="4000" b="1" dirty="0">
                <a:solidFill>
                  <a:srgbClr val="FF0000"/>
                </a:solidFill>
              </a:rPr>
              <a:t> du pouvoir</a:t>
            </a:r>
            <a:r>
              <a:rPr lang="fr-FR" sz="4000" dirty="0">
                <a:solidFill>
                  <a:srgbClr val="FF0000"/>
                </a:solidFill>
              </a:rPr>
              <a:t> dans la délivrances des services et biens publics</a:t>
            </a:r>
          </a:p>
          <a:p>
            <a:pPr marL="457200" indent="-457200">
              <a:buFont typeface="Arial" panose="020B0604020202020204" pitchFamily="34" charset="0"/>
              <a:buChar char="•"/>
            </a:pPr>
            <a:r>
              <a:rPr lang="fr-FR" sz="4000" dirty="0"/>
              <a:t>Une administration à deux vitesses:  des moyens de travail défaillants avec quelques « îlots de prospérité » (enclaves bureaucratiques fonctionnelles)</a:t>
            </a:r>
          </a:p>
          <a:p>
            <a:pPr marL="457200" indent="-457200">
              <a:buFont typeface="Arial" panose="020B0604020202020204" pitchFamily="34" charset="0"/>
              <a:buChar char="•"/>
            </a:pPr>
            <a:r>
              <a:rPr lang="fr-FR" sz="4000" dirty="0"/>
              <a:t>privatisation informelle des services (paradoxe: la corruption finance le service public)</a:t>
            </a:r>
          </a:p>
          <a:p>
            <a:pPr marL="457200" indent="-457200">
              <a:buFont typeface="Arial" panose="020B0604020202020204" pitchFamily="34" charset="0"/>
              <a:buChar char="•"/>
            </a:pPr>
            <a:r>
              <a:rPr lang="fr-FR" sz="4000" dirty="0"/>
              <a:t>Une classification des postes en fonction des rentes permises et/ou des conditions de travail</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EDB7302D-DD8F-644C-83C8-7F95307B0701}"/>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88439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Facteurs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fontScale="92500" lnSpcReduction="20000"/>
          </a:bodyPr>
          <a:lstStyle/>
          <a:p>
            <a:r>
              <a:rPr lang="fr-FR" dirty="0">
                <a:solidFill>
                  <a:srgbClr val="FF0000"/>
                </a:solidFill>
              </a:rPr>
              <a:t>Qu’est-ce qui fait la valeur d’un poste ?</a:t>
            </a:r>
          </a:p>
          <a:p>
            <a:pPr lvl="1"/>
            <a:r>
              <a:rPr lang="fr-FR" dirty="0"/>
              <a:t>Les postes à forte densité de transactions, ceux où l’on est en contact direct avec les usagers, les postes de terrain plutôt que les postes administratifs</a:t>
            </a:r>
          </a:p>
          <a:p>
            <a:pPr lvl="1"/>
            <a:r>
              <a:rPr lang="fr-FR" dirty="0"/>
              <a:t>Les postes qui offrent des conditions de travail de qualité et de bonnes opportunités de promotion ou d’accès au marché de l’expertise (associés aux « projets »)</a:t>
            </a:r>
          </a:p>
          <a:p>
            <a:pPr lvl="1"/>
            <a:r>
              <a:rPr lang="fr-FR" dirty="0"/>
              <a:t>Gestion  clientéliste des postes “juteux”</a:t>
            </a:r>
          </a:p>
          <a:p>
            <a:pPr lvl="1"/>
            <a:r>
              <a:rPr lang="fr-FR" dirty="0"/>
              <a:t>Fuite des meilleures compétences vers le système de l’aide ou vers le secteur privé</a:t>
            </a:r>
          </a:p>
          <a:p>
            <a:pPr lvl="1"/>
            <a:r>
              <a:rPr lang="fr-FR" dirty="0"/>
              <a:t>Culture du workshop et du per diem</a:t>
            </a:r>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D986E650-3B01-5F48-98B1-B9A07DCD160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51663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Facteurs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344817" cy="5257800"/>
          </a:xfrm>
        </p:spPr>
        <p:txBody>
          <a:bodyPr>
            <a:normAutofit fontScale="70000" lnSpcReduction="20000"/>
          </a:bodyPr>
          <a:lstStyle/>
          <a:p>
            <a:r>
              <a:rPr lang="fr-FR" b="1" dirty="0">
                <a:solidFill>
                  <a:srgbClr val="FF0000"/>
                </a:solidFill>
              </a:rPr>
              <a:t>Les facteurs externes à l’administration Public</a:t>
            </a:r>
          </a:p>
          <a:p>
            <a:pPr>
              <a:buFont typeface="Arial" panose="020B0604020202020204" pitchFamily="34" charset="0"/>
              <a:buChar char="•"/>
            </a:pPr>
            <a:r>
              <a:rPr lang="fr-FR" sz="3600" dirty="0"/>
              <a:t>Une politisation de l’administration et le manque de volonté politique à traiter la corruption dans l’administration publique</a:t>
            </a:r>
          </a:p>
          <a:p>
            <a:pPr>
              <a:buFont typeface="Arial" panose="020B0604020202020204" pitchFamily="34" charset="0"/>
              <a:buChar char="•"/>
            </a:pPr>
            <a:r>
              <a:rPr lang="fr-FR" sz="3600" dirty="0"/>
              <a:t>La personnalisation des relations administratives: entre déshumanisation et </a:t>
            </a:r>
            <a:r>
              <a:rPr lang="fr-FR" sz="3600" dirty="0" err="1"/>
              <a:t>surper</a:t>
            </a:r>
            <a:r>
              <a:rPr lang="fr-FR" sz="3600" dirty="0"/>
              <a:t> personnalisation</a:t>
            </a:r>
          </a:p>
          <a:p>
            <a:pPr>
              <a:buFont typeface="Arial" panose="020B0604020202020204" pitchFamily="34" charset="0"/>
              <a:buChar char="•"/>
            </a:pPr>
            <a:r>
              <a:rPr lang="fr-FR" sz="3600" dirty="0"/>
              <a:t>Le primat de l’oralité sur l’écriture</a:t>
            </a:r>
          </a:p>
          <a:p>
            <a:pPr>
              <a:buFont typeface="Arial" panose="020B0604020202020204" pitchFamily="34" charset="0"/>
              <a:buChar char="•"/>
            </a:pPr>
            <a:r>
              <a:rPr lang="fr-FR" sz="3600" dirty="0"/>
              <a:t>L’impunité générale: La mutation comme seul mode de sanction Les faibles capacités en matière d’application de la loi, à laquelle </a:t>
            </a:r>
          </a:p>
          <a:p>
            <a:pPr>
              <a:buFont typeface="Arial" panose="020B0604020202020204" pitchFamily="34" charset="0"/>
              <a:buChar char="•"/>
            </a:pPr>
            <a:r>
              <a:rPr lang="fr-FR" sz="3600" dirty="0"/>
              <a:t>L’imitation des agents sur les comportements des chefs</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875D5E79-EBA7-4449-A6F3-A7055F892A4F}"/>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69949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87624" y="35017"/>
            <a:ext cx="7200800" cy="1143000"/>
          </a:xfrm>
        </p:spPr>
        <p:txBody>
          <a:bodyPr/>
          <a:lstStyle/>
          <a:p>
            <a:r>
              <a:rPr lang="fr-FR" dirty="0"/>
              <a:t>Plan du module</a:t>
            </a:r>
          </a:p>
        </p:txBody>
      </p:sp>
      <p:graphicFrame>
        <p:nvGraphicFramePr>
          <p:cNvPr id="4" name="Tableau 3">
            <a:extLst>
              <a:ext uri="{FF2B5EF4-FFF2-40B4-BE49-F238E27FC236}">
                <a16:creationId xmlns:a16="http://schemas.microsoft.com/office/drawing/2014/main" id="{0A4A254D-9187-CD47-8053-B26D8B10AE9B}"/>
              </a:ext>
            </a:extLst>
          </p:cNvPr>
          <p:cNvGraphicFramePr>
            <a:graphicFrameLocks noGrp="1"/>
          </p:cNvGraphicFramePr>
          <p:nvPr>
            <p:extLst>
              <p:ext uri="{D42A27DB-BD31-4B8C-83A1-F6EECF244321}">
                <p14:modId xmlns:p14="http://schemas.microsoft.com/office/powerpoint/2010/main" val="1538866870"/>
              </p:ext>
            </p:extLst>
          </p:nvPr>
        </p:nvGraphicFramePr>
        <p:xfrm>
          <a:off x="539552" y="1700808"/>
          <a:ext cx="8352928" cy="4703232"/>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417374736"/>
                    </a:ext>
                  </a:extLst>
                </a:gridCol>
                <a:gridCol w="7200800">
                  <a:extLst>
                    <a:ext uri="{9D8B030D-6E8A-4147-A177-3AD203B41FA5}">
                      <a16:colId xmlns:a16="http://schemas.microsoft.com/office/drawing/2014/main" val="2681884018"/>
                    </a:ext>
                  </a:extLst>
                </a:gridCol>
              </a:tblGrid>
              <a:tr h="648072">
                <a:tc>
                  <a:txBody>
                    <a:bodyPr/>
                    <a:lstStyle/>
                    <a:p>
                      <a:r>
                        <a:rPr lang="fr-FR" sz="1800" b="1" dirty="0">
                          <a:solidFill>
                            <a:schemeClr val="tx1"/>
                          </a:solidFill>
                        </a:rPr>
                        <a:t>Partie 1</a:t>
                      </a:r>
                      <a:endParaRPr lang="fr-FR" b="1" dirty="0">
                        <a:solidFill>
                          <a:schemeClr val="tx1"/>
                        </a:solidFill>
                      </a:endParaRP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rPr>
                        <a:t>Corruption et notions assimilées</a:t>
                      </a:r>
                    </a:p>
                  </a:txBody>
                  <a:tcPr>
                    <a:solidFill>
                      <a:srgbClr val="0070C0"/>
                    </a:solidFill>
                  </a:tcPr>
                </a:tc>
                <a:extLst>
                  <a:ext uri="{0D108BD9-81ED-4DB2-BD59-A6C34878D82A}">
                    <a16:rowId xmlns:a16="http://schemas.microsoft.com/office/drawing/2014/main" val="2725691051"/>
                  </a:ext>
                </a:extLst>
              </a:tr>
              <a:tr h="934384">
                <a:tc>
                  <a:txBody>
                    <a:bodyPr/>
                    <a:lstStyle/>
                    <a:p>
                      <a:r>
                        <a:rPr lang="fr-FR" sz="1800" b="1" dirty="0">
                          <a:solidFill>
                            <a:schemeClr val="tx1"/>
                          </a:solidFill>
                        </a:rPr>
                        <a:t>Partie 2</a:t>
                      </a:r>
                      <a:endParaRPr lang="fr-FR" b="1" dirty="0">
                        <a:solidFill>
                          <a:schemeClr val="tx1"/>
                        </a:solidFill>
                      </a:endParaRPr>
                    </a:p>
                  </a:txBody>
                  <a:tcPr>
                    <a:solidFill>
                      <a:schemeClr val="bg1">
                        <a:lumMod val="50000"/>
                      </a:schemeClr>
                    </a:solidFill>
                  </a:tcPr>
                </a:tc>
                <a:tc>
                  <a:txBody>
                    <a:bodyPr/>
                    <a:lstStyle/>
                    <a:p>
                      <a:r>
                        <a:rPr lang="fr-FR" sz="2800" b="1" dirty="0">
                          <a:solidFill>
                            <a:schemeClr val="bg1"/>
                          </a:solidFill>
                        </a:rPr>
                        <a:t>Formes/typologies  et  pratiques de corruption</a:t>
                      </a:r>
                    </a:p>
                  </a:txBody>
                  <a:tcPr>
                    <a:solidFill>
                      <a:srgbClr val="0070C0"/>
                    </a:solidFill>
                  </a:tcPr>
                </a:tc>
                <a:extLst>
                  <a:ext uri="{0D108BD9-81ED-4DB2-BD59-A6C34878D82A}">
                    <a16:rowId xmlns:a16="http://schemas.microsoft.com/office/drawing/2014/main" val="3314391159"/>
                  </a:ext>
                </a:extLst>
              </a:tr>
              <a:tr h="541350">
                <a:tc>
                  <a:txBody>
                    <a:bodyPr/>
                    <a:lstStyle/>
                    <a:p>
                      <a:r>
                        <a:rPr lang="fr-FR" sz="1800" b="1" dirty="0">
                          <a:solidFill>
                            <a:schemeClr val="tx1"/>
                          </a:solidFill>
                        </a:rPr>
                        <a:t>Partie 3</a:t>
                      </a:r>
                      <a:endParaRPr lang="fr-FR" b="1" dirty="0">
                        <a:solidFill>
                          <a:schemeClr val="tx1"/>
                        </a:solidFill>
                      </a:endParaRPr>
                    </a:p>
                  </a:txBody>
                  <a:tcPr>
                    <a:solidFill>
                      <a:schemeClr val="bg1">
                        <a:lumMod val="50000"/>
                      </a:schemeClr>
                    </a:solidFill>
                  </a:tcPr>
                </a:tc>
                <a:tc>
                  <a:txBody>
                    <a:bodyPr/>
                    <a:lstStyle/>
                    <a:p>
                      <a:r>
                        <a:rPr lang="en-US" sz="2800" b="1" dirty="0" err="1">
                          <a:solidFill>
                            <a:schemeClr val="bg1"/>
                          </a:solidFill>
                        </a:rPr>
                        <a:t>Reférences</a:t>
                      </a:r>
                      <a:r>
                        <a:rPr lang="en-US" sz="2800" b="1" dirty="0">
                          <a:solidFill>
                            <a:schemeClr val="bg1"/>
                          </a:solidFill>
                        </a:rPr>
                        <a:t> </a:t>
                      </a:r>
                      <a:r>
                        <a:rPr lang="en-US" sz="2800" b="1" dirty="0" err="1">
                          <a:solidFill>
                            <a:schemeClr val="bg1"/>
                          </a:solidFill>
                        </a:rPr>
                        <a:t>symboliques</a:t>
                      </a:r>
                      <a:endParaRPr lang="fr-FR" sz="2800" b="1" dirty="0">
                        <a:solidFill>
                          <a:schemeClr val="bg1"/>
                        </a:solidFill>
                      </a:endParaRPr>
                    </a:p>
                  </a:txBody>
                  <a:tcPr>
                    <a:solidFill>
                      <a:srgbClr val="0070C0"/>
                    </a:solidFill>
                  </a:tcPr>
                </a:tc>
                <a:extLst>
                  <a:ext uri="{0D108BD9-81ED-4DB2-BD59-A6C34878D82A}">
                    <a16:rowId xmlns:a16="http://schemas.microsoft.com/office/drawing/2014/main" val="1670774111"/>
                  </a:ext>
                </a:extLst>
              </a:tr>
              <a:tr h="541350">
                <a:tc>
                  <a:txBody>
                    <a:bodyPr/>
                    <a:lstStyle/>
                    <a:p>
                      <a:r>
                        <a:rPr lang="fr-FR" sz="1800" b="1" dirty="0">
                          <a:solidFill>
                            <a:schemeClr val="tx1"/>
                          </a:solidFill>
                        </a:rPr>
                        <a:t>Partie 4</a:t>
                      </a:r>
                      <a:endParaRPr lang="fr-FR" b="1" dirty="0">
                        <a:solidFill>
                          <a:schemeClr val="tx1"/>
                        </a:solidFill>
                      </a:endParaRPr>
                    </a:p>
                  </a:txBody>
                  <a:tcPr>
                    <a:solidFill>
                      <a:schemeClr val="bg1">
                        <a:lumMod val="50000"/>
                      </a:schemeClr>
                    </a:solidFill>
                  </a:tcPr>
                </a:tc>
                <a:tc>
                  <a:txBody>
                    <a:bodyPr/>
                    <a:lstStyle/>
                    <a:p>
                      <a:r>
                        <a:rPr lang="fr-FR" sz="2800" b="1" dirty="0">
                          <a:solidFill>
                            <a:schemeClr val="bg1"/>
                          </a:solidFill>
                        </a:rPr>
                        <a:t>Facteurs de la corruption en Afrique</a:t>
                      </a:r>
                    </a:p>
                  </a:txBody>
                  <a:tcPr>
                    <a:solidFill>
                      <a:srgbClr val="0070C0"/>
                    </a:solidFill>
                  </a:tcPr>
                </a:tc>
                <a:extLst>
                  <a:ext uri="{0D108BD9-81ED-4DB2-BD59-A6C34878D82A}">
                    <a16:rowId xmlns:a16="http://schemas.microsoft.com/office/drawing/2014/main" val="414584974"/>
                  </a:ext>
                </a:extLst>
              </a:tr>
              <a:tr h="541350">
                <a:tc>
                  <a:txBody>
                    <a:bodyPr/>
                    <a:lstStyle/>
                    <a:p>
                      <a:r>
                        <a:rPr lang="fr-FR" sz="1800" b="1" dirty="0">
                          <a:solidFill>
                            <a:schemeClr val="tx1"/>
                          </a:solidFill>
                        </a:rPr>
                        <a:t>Partie 5</a:t>
                      </a:r>
                      <a:endParaRPr lang="fr-FR" b="1" dirty="0">
                        <a:solidFill>
                          <a:schemeClr val="tx1"/>
                        </a:solidFill>
                      </a:endParaRPr>
                    </a:p>
                  </a:txBody>
                  <a:tcPr>
                    <a:solidFill>
                      <a:schemeClr val="bg1">
                        <a:lumMod val="50000"/>
                      </a:schemeClr>
                    </a:solidFill>
                  </a:tcPr>
                </a:tc>
                <a:tc>
                  <a:txBody>
                    <a:bodyPr/>
                    <a:lstStyle/>
                    <a:p>
                      <a:r>
                        <a:rPr lang="fr-FR" sz="2800" b="1" dirty="0">
                          <a:solidFill>
                            <a:schemeClr val="bg1"/>
                          </a:solidFill>
                        </a:rPr>
                        <a:t>impacts des pratiques de corruption</a:t>
                      </a:r>
                    </a:p>
                  </a:txBody>
                  <a:tcPr>
                    <a:solidFill>
                      <a:srgbClr val="0070C0"/>
                    </a:solidFill>
                  </a:tcPr>
                </a:tc>
                <a:extLst>
                  <a:ext uri="{0D108BD9-81ED-4DB2-BD59-A6C34878D82A}">
                    <a16:rowId xmlns:a16="http://schemas.microsoft.com/office/drawing/2014/main" val="1764026322"/>
                  </a:ext>
                </a:extLst>
              </a:tr>
              <a:tr h="934384">
                <a:tc>
                  <a:txBody>
                    <a:bodyPr/>
                    <a:lstStyle/>
                    <a:p>
                      <a:r>
                        <a:rPr lang="fr-FR" sz="1800" b="1" dirty="0">
                          <a:solidFill>
                            <a:schemeClr val="tx1"/>
                          </a:solidFill>
                        </a:rPr>
                        <a:t>Partie 6</a:t>
                      </a:r>
                      <a:endParaRPr lang="fr-FR" b="1" dirty="0">
                        <a:solidFill>
                          <a:schemeClr val="tx1"/>
                        </a:solidFill>
                      </a:endParaRPr>
                    </a:p>
                  </a:txBody>
                  <a:tcPr>
                    <a:solidFill>
                      <a:schemeClr val="bg1">
                        <a:lumMod val="50000"/>
                      </a:schemeClr>
                    </a:solidFill>
                  </a:tcPr>
                </a:tc>
                <a:tc>
                  <a:txBody>
                    <a:bodyPr/>
                    <a:lstStyle/>
                    <a:p>
                      <a:r>
                        <a:rPr lang="fr-FR" sz="2800" b="1" dirty="0">
                          <a:solidFill>
                            <a:schemeClr val="bg1"/>
                          </a:solidFill>
                        </a:rPr>
                        <a:t>conclusions : idées reçues et préjugées sur la corruption</a:t>
                      </a:r>
                    </a:p>
                  </a:txBody>
                  <a:tcPr>
                    <a:solidFill>
                      <a:srgbClr val="0070C0"/>
                    </a:solidFill>
                  </a:tcPr>
                </a:tc>
                <a:extLst>
                  <a:ext uri="{0D108BD9-81ED-4DB2-BD59-A6C34878D82A}">
                    <a16:rowId xmlns:a16="http://schemas.microsoft.com/office/drawing/2014/main" val="157884097"/>
                  </a:ext>
                </a:extLst>
              </a:tr>
              <a:tr h="541350">
                <a:tc>
                  <a:txBody>
                    <a:bodyPr/>
                    <a:lstStyle/>
                    <a:p>
                      <a:r>
                        <a:rPr lang="fr-FR" sz="1800" b="1" dirty="0">
                          <a:solidFill>
                            <a:schemeClr val="tx1"/>
                          </a:solidFill>
                        </a:rPr>
                        <a:t>Partie 7</a:t>
                      </a:r>
                      <a:endParaRPr lang="fr-FR" b="1" dirty="0">
                        <a:solidFill>
                          <a:schemeClr val="tx1"/>
                        </a:solidFill>
                      </a:endParaRPr>
                    </a:p>
                  </a:txBody>
                  <a:tcPr>
                    <a:solidFill>
                      <a:schemeClr val="bg1">
                        <a:lumMod val="50000"/>
                      </a:schemeClr>
                    </a:solidFill>
                  </a:tcPr>
                </a:tc>
                <a:tc>
                  <a:txBody>
                    <a:bodyPr/>
                    <a:lstStyle/>
                    <a:p>
                      <a:r>
                        <a:rPr lang="fr-FR" sz="2800" b="1" kern="1200" dirty="0">
                          <a:solidFill>
                            <a:schemeClr val="bg1"/>
                          </a:solidFill>
                          <a:latin typeface="+mn-lt"/>
                          <a:ea typeface="+mn-ea"/>
                          <a:cs typeface="+mn-cs"/>
                        </a:rPr>
                        <a:t>travaux pratiques et exercices</a:t>
                      </a:r>
                    </a:p>
                  </a:txBody>
                  <a:tcPr>
                    <a:solidFill>
                      <a:srgbClr val="0070C0"/>
                    </a:solidFill>
                  </a:tcPr>
                </a:tc>
                <a:extLst>
                  <a:ext uri="{0D108BD9-81ED-4DB2-BD59-A6C34878D82A}">
                    <a16:rowId xmlns:a16="http://schemas.microsoft.com/office/drawing/2014/main" val="1968484340"/>
                  </a:ext>
                </a:extLst>
              </a:tr>
            </a:tbl>
          </a:graphicData>
        </a:graphic>
      </p:graphicFrame>
    </p:spTree>
    <p:extLst>
      <p:ext uri="{BB962C8B-B14F-4D97-AF65-F5344CB8AC3E}">
        <p14:creationId xmlns:p14="http://schemas.microsoft.com/office/powerpoint/2010/main" val="3334522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Facteurs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r>
              <a:rPr lang="fr-FR" sz="2400" b="1" dirty="0">
                <a:solidFill>
                  <a:srgbClr val="FF0000"/>
                </a:solidFill>
              </a:rPr>
              <a:t>Les facteurs externes à l’administration Public</a:t>
            </a:r>
            <a:endParaRPr lang="fr-FR" sz="2400" dirty="0"/>
          </a:p>
          <a:p>
            <a:pPr>
              <a:buFont typeface="Arial" panose="020B0604020202020204" pitchFamily="34" charset="0"/>
              <a:buChar char="•"/>
            </a:pPr>
            <a:r>
              <a:rPr lang="fr-FR" sz="2400" dirty="0"/>
              <a:t>Le mode de recrutements des ressources humaines dans la fonctions publiques</a:t>
            </a:r>
          </a:p>
          <a:p>
            <a:pPr>
              <a:buFont typeface="Arial" panose="020B0604020202020204" pitchFamily="34" charset="0"/>
              <a:buChar char="•"/>
            </a:pPr>
            <a:r>
              <a:rPr lang="fr-FR" sz="2400" dirty="0"/>
              <a:t>La concurrence des entreprises privées pour l’accès aux marchés et services publics</a:t>
            </a:r>
          </a:p>
          <a:p>
            <a:pPr>
              <a:buFont typeface="Arial" panose="020B0604020202020204" pitchFamily="34" charset="0"/>
              <a:buChar char="•"/>
            </a:pPr>
            <a:r>
              <a:rPr lang="fr-FR" sz="2400" dirty="0"/>
              <a:t>Les déviances des syndicats dans les formes de luttes</a:t>
            </a:r>
          </a:p>
          <a:p>
            <a:pPr>
              <a:buFont typeface="Arial" panose="020B0604020202020204" pitchFamily="34" charset="0"/>
              <a:buChar char="•"/>
            </a:pPr>
            <a:r>
              <a:rPr lang="fr-FR" sz="2400" dirty="0"/>
              <a:t>Le pluralisme normatif et institutionnel:</a:t>
            </a:r>
          </a:p>
          <a:p>
            <a:pPr marL="772546" lvl="2"/>
            <a:r>
              <a:rPr lang="fr-FR" dirty="0"/>
              <a:t>Un “trop plein” de normes</a:t>
            </a:r>
          </a:p>
          <a:p>
            <a:pPr marL="772546" lvl="2"/>
            <a:r>
              <a:rPr lang="fr-FR" dirty="0"/>
              <a:t>Des logiques de redevabilité multiples et contradictoires (double </a:t>
            </a:r>
            <a:r>
              <a:rPr lang="fr-FR" dirty="0" err="1"/>
              <a:t>bind</a:t>
            </a:r>
            <a:r>
              <a:rPr lang="fr-FR" dirty="0"/>
              <a:t>)</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C8584AB5-DDE2-7C41-926E-02D77DCE5EAF}"/>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739842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Les facteurs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80000"/>
              </a:lnSpc>
              <a:defRPr sz="2100">
                <a:solidFill>
                  <a:srgbClr val="000000"/>
                </a:solidFill>
              </a:defRPr>
            </a:pPr>
            <a:r>
              <a:rPr lang="fr-CH" sz="1800" b="1" dirty="0">
                <a:solidFill>
                  <a:srgbClr val="FF0000"/>
                </a:solidFill>
              </a:rPr>
              <a:t>Facteurs liés à l’accès aux ressources et aux rentes </a:t>
            </a:r>
          </a:p>
          <a:p>
            <a:pPr marL="457200" indent="-457200">
              <a:lnSpc>
                <a:spcPct val="80000"/>
              </a:lnSpc>
              <a:buFont typeface="Arial" panose="020B0604020202020204" pitchFamily="34" charset="0"/>
              <a:buChar char="•"/>
              <a:defRPr sz="2100">
                <a:solidFill>
                  <a:srgbClr val="000000"/>
                </a:solidFill>
              </a:defRPr>
            </a:pPr>
            <a:r>
              <a:rPr lang="fr-CH" sz="2400" dirty="0"/>
              <a:t>La pauvreté? ( bas salaire?, précarité? Chômage? )</a:t>
            </a:r>
          </a:p>
          <a:p>
            <a:pPr marL="457200" indent="-457200">
              <a:lnSpc>
                <a:spcPct val="80000"/>
              </a:lnSpc>
              <a:buFont typeface="Arial" panose="020B0604020202020204" pitchFamily="34" charset="0"/>
              <a:buChar char="•"/>
              <a:defRPr sz="2100">
                <a:solidFill>
                  <a:srgbClr val="000000"/>
                </a:solidFill>
              </a:defRPr>
            </a:pPr>
            <a:r>
              <a:rPr lang="fr-CH" sz="2400" dirty="0"/>
              <a:t>Le partage et redistribution des ressources naturelles? ( gestion de la rente des ressources)</a:t>
            </a:r>
          </a:p>
          <a:p>
            <a:pPr marL="457200" indent="-457200">
              <a:lnSpc>
                <a:spcPct val="80000"/>
              </a:lnSpc>
              <a:buFont typeface="Arial" panose="020B0604020202020204" pitchFamily="34" charset="0"/>
              <a:buChar char="•"/>
              <a:defRPr sz="2100">
                <a:solidFill>
                  <a:srgbClr val="000000"/>
                </a:solidFill>
              </a:defRPr>
            </a:pPr>
            <a:r>
              <a:rPr lang="fr-CH" sz="2400" dirty="0"/>
              <a:t>L’aide étrangère? ( l’argent des autres? Un esprit de revanche sur le passé colonial?)</a:t>
            </a:r>
          </a:p>
          <a:p>
            <a:pPr marL="457200" indent="-457200">
              <a:lnSpc>
                <a:spcPct val="80000"/>
              </a:lnSpc>
              <a:buFont typeface="Arial" panose="020B0604020202020204" pitchFamily="34" charset="0"/>
              <a:buChar char="•"/>
              <a:defRPr sz="2100">
                <a:solidFill>
                  <a:srgbClr val="000000"/>
                </a:solidFill>
              </a:defRPr>
            </a:pPr>
            <a:r>
              <a:rPr lang="fr-CH" sz="2400" dirty="0"/>
              <a:t>Les conflits violents? ( guerre </a:t>
            </a:r>
            <a:r>
              <a:rPr lang="fr-CH" sz="2400" dirty="0">
                <a:solidFill>
                  <a:srgbClr val="404040"/>
                </a:solidFill>
              </a:rPr>
              <a:t>civile, conflits armés, rebellions, etc.)</a:t>
            </a:r>
            <a:endParaRPr lang="fr-CH" sz="2400" dirty="0"/>
          </a:p>
          <a:p>
            <a:pPr marL="457200" indent="-457200">
              <a:lnSpc>
                <a:spcPct val="80000"/>
              </a:lnSpc>
              <a:buFont typeface="Arial" panose="020B0604020202020204" pitchFamily="34" charset="0"/>
              <a:buChar char="•"/>
              <a:defRPr sz="2100">
                <a:solidFill>
                  <a:srgbClr val="000000"/>
                </a:solidFill>
              </a:defRPr>
            </a:pPr>
            <a:r>
              <a:rPr lang="fr-CH" sz="2400" dirty="0"/>
              <a:t>Crime</a:t>
            </a:r>
            <a:r>
              <a:rPr lang="fr-CH" sz="2400" dirty="0">
                <a:solidFill>
                  <a:srgbClr val="404040"/>
                </a:solidFill>
              </a:rPr>
              <a:t> organisé? ( terrorisme, trafic de produits illicites, etc.)</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82628A1B-4892-464F-A96B-CDBC9166F88B}"/>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5682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Les facteurs </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fontScale="77500" lnSpcReduction="20000"/>
          </a:bodyPr>
          <a:lstStyle/>
          <a:p>
            <a:pPr marL="325754" indent="-325754" defTabSz="434340">
              <a:spcBef>
                <a:spcPts val="900"/>
              </a:spcBef>
              <a:defRPr sz="3040"/>
            </a:pPr>
            <a:r>
              <a:rPr lang="fr-CH" b="1" dirty="0">
                <a:solidFill>
                  <a:schemeClr val="accent5"/>
                </a:solidFill>
              </a:rPr>
              <a:t>Les facteurs liés aux système international</a:t>
            </a:r>
          </a:p>
          <a:p>
            <a:pPr marL="325754" indent="-325754" defTabSz="434340">
              <a:spcBef>
                <a:spcPts val="900"/>
              </a:spcBef>
              <a:defRPr sz="3040"/>
            </a:pPr>
            <a:r>
              <a:rPr lang="fr-CH" dirty="0"/>
              <a:t>La corruption comme une conséquence de l’échec dans la défense des valeurs de protection du bien public et du service public</a:t>
            </a:r>
          </a:p>
          <a:p>
            <a:pPr marL="325754" indent="-325754" defTabSz="434340">
              <a:spcBef>
                <a:spcPts val="900"/>
              </a:spcBef>
              <a:defRPr sz="3040"/>
            </a:pPr>
            <a:r>
              <a:rPr lang="fr-CH" dirty="0"/>
              <a:t>La corruption comme échec du greffage de l’Etat moderne </a:t>
            </a:r>
          </a:p>
          <a:p>
            <a:pPr marL="325754" indent="-325754" defTabSz="434340">
              <a:spcBef>
                <a:spcPts val="900"/>
              </a:spcBef>
              <a:defRPr sz="3040"/>
            </a:pPr>
            <a:r>
              <a:rPr lang="fr-CH" dirty="0"/>
              <a:t>Les (trois) avatars de la corruption</a:t>
            </a:r>
          </a:p>
          <a:p>
            <a:pPr marL="705802" lvl="1" indent="-271462" defTabSz="434340">
              <a:spcBef>
                <a:spcPts val="900"/>
              </a:spcBef>
              <a:defRPr sz="2660"/>
            </a:pPr>
            <a:r>
              <a:rPr lang="fr-CH" dirty="0"/>
              <a:t>Le colonialisme </a:t>
            </a:r>
            <a:endParaRPr lang="fr-CH" sz="1520" dirty="0"/>
          </a:p>
          <a:p>
            <a:pPr marL="705802" lvl="1" indent="-271462" defTabSz="434340">
              <a:spcBef>
                <a:spcPts val="900"/>
              </a:spcBef>
              <a:defRPr sz="2660"/>
            </a:pPr>
            <a:r>
              <a:rPr lang="fr-CH" dirty="0"/>
              <a:t>Le libéralisme et communisme (corruption comme outil de domination)</a:t>
            </a:r>
            <a:endParaRPr lang="fr-CH" sz="1520" dirty="0"/>
          </a:p>
          <a:p>
            <a:pPr marL="705802" lvl="1" indent="-271462" defTabSz="434340">
              <a:spcBef>
                <a:spcPts val="900"/>
              </a:spcBef>
              <a:defRPr sz="2660"/>
            </a:pPr>
            <a:r>
              <a:rPr lang="fr-CH" dirty="0"/>
              <a:t>La guerre froide </a:t>
            </a:r>
            <a:r>
              <a:rPr lang="fr-CH" sz="2660" dirty="0"/>
              <a:t>- les USA et les URSS ont utilisé la corruption comme arme d’influence</a:t>
            </a:r>
            <a:r>
              <a:rPr lang="fr-CH" sz="1600" dirty="0"/>
              <a:t> </a:t>
            </a:r>
            <a:endParaRPr lang="fr-CH" sz="1520" dirty="0"/>
          </a:p>
          <a:p>
            <a:pPr marL="705802" lvl="1" indent="-271462" defTabSz="434340">
              <a:spcBef>
                <a:spcPts val="900"/>
              </a:spcBef>
              <a:defRPr sz="2660"/>
            </a:pPr>
            <a:r>
              <a:rPr lang="fr-CH" dirty="0"/>
              <a:t>L’Etat rentier  (</a:t>
            </a:r>
            <a:r>
              <a:rPr lang="fr-CH" dirty="0" err="1"/>
              <a:t>bussiness</a:t>
            </a:r>
            <a:r>
              <a:rPr lang="fr-CH" dirty="0"/>
              <a:t>, patrimonialisation, )</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6/6</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55FBDCC1-2F83-874E-A7DD-72AEF83E0B7F}"/>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078897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5: Impacts</a:t>
            </a:r>
          </a:p>
        </p:txBody>
      </p:sp>
      <p:sp>
        <p:nvSpPr>
          <p:cNvPr id="3" name="Espace réservé du contenu 2"/>
          <p:cNvSpPr>
            <a:spLocks noGrp="1"/>
          </p:cNvSpPr>
          <p:nvPr>
            <p:ph idx="1"/>
          </p:nvPr>
        </p:nvSpPr>
        <p:spPr>
          <a:xfrm>
            <a:off x="1802160" y="1544152"/>
            <a:ext cx="7341840" cy="5313848"/>
          </a:xfrm>
        </p:spPr>
        <p:txBody>
          <a:bodyPr>
            <a:normAutofit fontScale="92500" lnSpcReduction="20000"/>
          </a:bodyPr>
          <a:lstStyle/>
          <a:p>
            <a:r>
              <a:rPr lang="fr-FR" b="1" dirty="0">
                <a:solidFill>
                  <a:schemeClr val="accent5"/>
                </a:solidFill>
              </a:rPr>
              <a:t>La perte de qualité du service public et des services des entreprises</a:t>
            </a:r>
            <a:endParaRPr lang="fr-FR" dirty="0">
              <a:solidFill>
                <a:schemeClr val="accent5"/>
              </a:solidFill>
            </a:endParaRPr>
          </a:p>
          <a:p>
            <a:pPr lvl="1"/>
            <a:r>
              <a:rPr lang="fr-FR" dirty="0"/>
              <a:t>Baisse des recettes publiques. Exemple des milliers de milliards perdus par an . </a:t>
            </a:r>
          </a:p>
          <a:p>
            <a:pPr lvl="1"/>
            <a:r>
              <a:rPr lang="fr-FR" dirty="0"/>
              <a:t>Accroissement de la dette publique, </a:t>
            </a:r>
          </a:p>
          <a:p>
            <a:pPr lvl="1"/>
            <a:r>
              <a:rPr lang="fr-FR" dirty="0"/>
              <a:t>Accroissement des déficits budgétaires, </a:t>
            </a:r>
          </a:p>
          <a:p>
            <a:pPr lvl="1"/>
            <a:r>
              <a:rPr lang="fr-FR" dirty="0"/>
              <a:t>Apparition d’arriérés de paiement,</a:t>
            </a:r>
          </a:p>
          <a:p>
            <a:pPr lvl="1"/>
            <a:r>
              <a:rPr lang="fr-FR" dirty="0"/>
              <a:t>Perte de confiance entre usagers et agents publics</a:t>
            </a:r>
          </a:p>
          <a:p>
            <a:pPr lvl="1"/>
            <a:r>
              <a:rPr lang="fr-FR" dirty="0"/>
              <a:t>Détérioration rapides des biens publics </a:t>
            </a:r>
          </a:p>
          <a:p>
            <a:pPr lvl="1"/>
            <a:r>
              <a:rPr lang="fr-FR" dirty="0"/>
              <a:t>Privatisation des biens publics (véhicules, moto, outils de travail)</a:t>
            </a:r>
          </a:p>
          <a:p>
            <a:pPr lvl="1"/>
            <a:r>
              <a:rPr lang="fr-FR" dirty="0" err="1"/>
              <a:t>Informalisation</a:t>
            </a:r>
            <a:r>
              <a:rPr lang="fr-FR" dirty="0"/>
              <a:t> des entreprises: mauvais exécution des marchés et travaux publics</a:t>
            </a:r>
          </a:p>
          <a:p>
            <a:endParaRPr lang="fr-FR" dirty="0"/>
          </a:p>
          <a:p>
            <a:endParaRPr lang="fr-FR" dirty="0"/>
          </a:p>
          <a:p>
            <a:endParaRPr lang="fr-FR" dirty="0"/>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16" name="Rectangle 15">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E0F26CD-1779-9C45-8D1A-5855E88FECEC}"/>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Tree>
    <p:extLst>
      <p:ext uri="{BB962C8B-B14F-4D97-AF65-F5344CB8AC3E}">
        <p14:creationId xmlns:p14="http://schemas.microsoft.com/office/powerpoint/2010/main" val="1221916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5: Impacts</a:t>
            </a:r>
          </a:p>
        </p:txBody>
      </p:sp>
      <p:sp>
        <p:nvSpPr>
          <p:cNvPr id="3" name="Espace réservé du contenu 2"/>
          <p:cNvSpPr>
            <a:spLocks noGrp="1"/>
          </p:cNvSpPr>
          <p:nvPr>
            <p:ph idx="1"/>
          </p:nvPr>
        </p:nvSpPr>
        <p:spPr>
          <a:xfrm>
            <a:off x="1802160" y="1544152"/>
            <a:ext cx="7341840" cy="5313848"/>
          </a:xfrm>
        </p:spPr>
        <p:txBody>
          <a:bodyPr>
            <a:normAutofit/>
          </a:bodyPr>
          <a:lstStyle/>
          <a:p>
            <a:r>
              <a:rPr lang="fr-FR" b="1" dirty="0">
                <a:solidFill>
                  <a:schemeClr val="accent5"/>
                </a:solidFill>
              </a:rPr>
              <a:t>L’augmentation des inégalités sociales et politiques</a:t>
            </a:r>
            <a:r>
              <a:rPr lang="fr-FR" dirty="0"/>
              <a:t> </a:t>
            </a:r>
          </a:p>
          <a:p>
            <a:pPr lvl="1"/>
            <a:r>
              <a:rPr lang="fr-FR" dirty="0"/>
              <a:t>Augmentation de la pauvreté humaine des populations</a:t>
            </a:r>
          </a:p>
          <a:p>
            <a:pPr lvl="1"/>
            <a:r>
              <a:rPr lang="fr-FR" dirty="0"/>
              <a:t>Crises et violences politiques suite aux élections truquées </a:t>
            </a:r>
          </a:p>
          <a:p>
            <a:pPr lvl="1"/>
            <a:r>
              <a:rPr lang="fr-FR" dirty="0"/>
              <a:t>Accès inéquitables aux services publics de bases : les pauvres n’ont pas accès à certains services</a:t>
            </a:r>
          </a:p>
          <a:p>
            <a:pPr lvl="1"/>
            <a:r>
              <a:rPr lang="fr-FR" dirty="0"/>
              <a:t>Emplois fictifs </a:t>
            </a:r>
          </a:p>
          <a:p>
            <a:endParaRPr lang="fr-FR" dirty="0"/>
          </a:p>
          <a:p>
            <a:endParaRPr lang="fr-FR" dirty="0"/>
          </a:p>
          <a:p>
            <a:endParaRPr lang="fr-FR" dirty="0"/>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16" name="Rectangle 15">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E0F26CD-1779-9C45-8D1A-5855E88FECEC}"/>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11" name="Rectangle 10">
            <a:hlinkClick r:id="rId7" action="ppaction://hlinksldjump"/>
            <a:extLst>
              <a:ext uri="{FF2B5EF4-FFF2-40B4-BE49-F238E27FC236}">
                <a16:creationId xmlns:a16="http://schemas.microsoft.com/office/drawing/2014/main" id="{EB0985BA-8CD2-4046-9D13-46AEBEA375B6}"/>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65930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5: Impacts</a:t>
            </a:r>
          </a:p>
        </p:txBody>
      </p:sp>
      <p:sp>
        <p:nvSpPr>
          <p:cNvPr id="3" name="Espace réservé du contenu 2"/>
          <p:cNvSpPr>
            <a:spLocks noGrp="1"/>
          </p:cNvSpPr>
          <p:nvPr>
            <p:ph idx="1"/>
          </p:nvPr>
        </p:nvSpPr>
        <p:spPr>
          <a:xfrm>
            <a:off x="1802160" y="1544152"/>
            <a:ext cx="7341840" cy="5313848"/>
          </a:xfrm>
        </p:spPr>
        <p:txBody>
          <a:bodyPr>
            <a:normAutofit fontScale="77500" lnSpcReduction="20000"/>
          </a:bodyPr>
          <a:lstStyle/>
          <a:p>
            <a:r>
              <a:rPr lang="fr-CH" b="1" dirty="0">
                <a:solidFill>
                  <a:schemeClr val="accent5"/>
                </a:solidFill>
              </a:rPr>
              <a:t>Violation des droits humains et des valeurs sociales</a:t>
            </a:r>
          </a:p>
          <a:p>
            <a:pPr marL="457200" indent="-457200">
              <a:buFont typeface="Arial" panose="020B0604020202020204" pitchFamily="34" charset="0"/>
              <a:buChar char="•"/>
            </a:pPr>
            <a:r>
              <a:rPr lang="fr-CH" dirty="0"/>
              <a:t>Assassinats des journalistes, d’activiste anti-corruption, de personnes </a:t>
            </a:r>
            <a:r>
              <a:rPr lang="fr-CH" dirty="0" err="1"/>
              <a:t>intégres</a:t>
            </a:r>
            <a:endParaRPr lang="fr-CH" dirty="0"/>
          </a:p>
          <a:p>
            <a:pPr marL="457200" indent="-457200">
              <a:buFont typeface="Arial" panose="020B0604020202020204" pitchFamily="34" charset="0"/>
              <a:buChar char="•"/>
            </a:pPr>
            <a:r>
              <a:rPr lang="fr-CH" dirty="0"/>
              <a:t>Accès couteux aux services de santé, d’éduction, d’hygiène, d’eau etc.</a:t>
            </a:r>
          </a:p>
          <a:p>
            <a:pPr marL="457200" indent="-457200">
              <a:buFont typeface="Arial" panose="020B0604020202020204" pitchFamily="34" charset="0"/>
              <a:buChar char="•"/>
            </a:pPr>
            <a:r>
              <a:rPr lang="fr-CH" dirty="0" err="1"/>
              <a:t>Exécution</a:t>
            </a:r>
            <a:r>
              <a:rPr lang="fr-CH" dirty="0"/>
              <a:t> inefficace et inefficiente des projets de </a:t>
            </a:r>
            <a:r>
              <a:rPr lang="fr-CH" dirty="0" err="1"/>
              <a:t>dévleoppement</a:t>
            </a:r>
            <a:r>
              <a:rPr lang="fr-CH" dirty="0"/>
              <a:t> causé des </a:t>
            </a:r>
            <a:r>
              <a:rPr lang="fr-CH" dirty="0" err="1"/>
              <a:t>catatrophes</a:t>
            </a:r>
            <a:endParaRPr lang="fr-CH" dirty="0"/>
          </a:p>
          <a:p>
            <a:pPr marL="457200" indent="-457200">
              <a:buFont typeface="Arial" panose="020B0604020202020204" pitchFamily="34" charset="0"/>
              <a:buChar char="•"/>
            </a:pPr>
            <a:r>
              <a:rPr lang="fr-CH" dirty="0"/>
              <a:t>Nuisances à l’investissement privé par suite du biais introduit au niveau de la concurrence</a:t>
            </a:r>
          </a:p>
          <a:p>
            <a:pPr marL="457200" indent="-457200">
              <a:buFont typeface="Arial" panose="020B0604020202020204" pitchFamily="34" charset="0"/>
              <a:buChar char="•"/>
            </a:pPr>
            <a:r>
              <a:rPr lang="fr-CH" dirty="0"/>
              <a:t>Absence de transparence et d’</a:t>
            </a:r>
            <a:r>
              <a:rPr lang="fr-CH" dirty="0" err="1"/>
              <a:t>imputabilite</a:t>
            </a:r>
            <a:r>
              <a:rPr lang="fr-CH" dirty="0"/>
              <a:t>́ </a:t>
            </a:r>
          </a:p>
          <a:p>
            <a:pPr marL="457200" indent="-457200">
              <a:buFont typeface="Arial" panose="020B0604020202020204" pitchFamily="34" charset="0"/>
              <a:buChar char="•"/>
            </a:pPr>
            <a:r>
              <a:rPr lang="fr-CH" dirty="0"/>
              <a:t>Mauvaise </a:t>
            </a:r>
            <a:r>
              <a:rPr lang="fr-CH" dirty="0" err="1"/>
              <a:t>répartition</a:t>
            </a:r>
            <a:r>
              <a:rPr lang="fr-CH" dirty="0"/>
              <a:t> des talents </a:t>
            </a:r>
          </a:p>
          <a:p>
            <a:pPr marL="0" indent="0">
              <a:buNone/>
            </a:pPr>
            <a:endParaRPr lang="fr-FR" dirty="0"/>
          </a:p>
          <a:p>
            <a:endParaRPr lang="fr-FR" dirty="0"/>
          </a:p>
          <a:p>
            <a:endParaRPr lang="fr-FR" dirty="0"/>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16" name="Rectangle 15">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E0F26CD-1779-9C45-8D1A-5855E88FECEC}"/>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11" name="Rectangle 10">
            <a:hlinkClick r:id="rId7" action="ppaction://hlinksldjump"/>
            <a:extLst>
              <a:ext uri="{FF2B5EF4-FFF2-40B4-BE49-F238E27FC236}">
                <a16:creationId xmlns:a16="http://schemas.microsoft.com/office/drawing/2014/main" id="{0A747518-FA94-804F-927B-E7D09A0B7941}"/>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39961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5: Impacts</a:t>
            </a:r>
          </a:p>
        </p:txBody>
      </p:sp>
      <p:sp>
        <p:nvSpPr>
          <p:cNvPr id="3" name="Espace réservé du contenu 2"/>
          <p:cNvSpPr>
            <a:spLocks noGrp="1"/>
          </p:cNvSpPr>
          <p:nvPr>
            <p:ph idx="1"/>
          </p:nvPr>
        </p:nvSpPr>
        <p:spPr>
          <a:xfrm>
            <a:off x="1802160" y="1544152"/>
            <a:ext cx="7341840" cy="5313848"/>
          </a:xfrm>
        </p:spPr>
        <p:txBody>
          <a:bodyPr>
            <a:normAutofit/>
          </a:bodyPr>
          <a:lstStyle/>
          <a:p>
            <a:r>
              <a:rPr lang="fr-CH" b="1" dirty="0">
                <a:solidFill>
                  <a:schemeClr val="accent5"/>
                </a:solidFill>
              </a:rPr>
              <a:t>La criminalité transfrontalière</a:t>
            </a:r>
          </a:p>
          <a:p>
            <a:pPr marL="457200" indent="-457200">
              <a:buFont typeface="Arial" panose="020B0604020202020204" pitchFamily="34" charset="0"/>
              <a:buChar char="•"/>
            </a:pPr>
            <a:r>
              <a:rPr lang="fr-CH" dirty="0"/>
              <a:t>L’augmentation des trafics diverse. Drogues, armes, fraudes de marchandises diverses</a:t>
            </a:r>
          </a:p>
          <a:p>
            <a:pPr marL="457200" indent="-457200">
              <a:buFont typeface="Arial" panose="020B0604020202020204" pitchFamily="34" charset="0"/>
              <a:buChar char="•"/>
            </a:pPr>
            <a:r>
              <a:rPr lang="fr-CH" dirty="0"/>
              <a:t>et leur propension à rechercher des </a:t>
            </a:r>
            <a:r>
              <a:rPr lang="fr-CH" dirty="0" err="1"/>
              <a:t>activités</a:t>
            </a:r>
            <a:r>
              <a:rPr lang="fr-CH" dirty="0"/>
              <a:t> de rentes </a:t>
            </a:r>
            <a:r>
              <a:rPr lang="fr-CH" dirty="0" err="1"/>
              <a:t>plutôt</a:t>
            </a:r>
            <a:r>
              <a:rPr lang="fr-CH" dirty="0"/>
              <a:t> que des </a:t>
            </a:r>
            <a:r>
              <a:rPr lang="fr-CH" dirty="0" err="1"/>
              <a:t>activités</a:t>
            </a:r>
            <a:r>
              <a:rPr lang="fr-CH" dirty="0"/>
              <a:t> productives, </a:t>
            </a:r>
          </a:p>
          <a:p>
            <a:pPr marL="457200" indent="-457200">
              <a:buFont typeface="Arial" panose="020B0604020202020204" pitchFamily="34" charset="0"/>
              <a:buChar char="•"/>
            </a:pPr>
            <a:r>
              <a:rPr lang="fr-CH" dirty="0" err="1"/>
              <a:t>Délocalisation</a:t>
            </a:r>
            <a:r>
              <a:rPr lang="fr-CH" dirty="0"/>
              <a:t> des entreprises, et paradis fiscaux </a:t>
            </a:r>
          </a:p>
          <a:p>
            <a:pPr marL="0" indent="0">
              <a:buNone/>
            </a:pPr>
            <a:endParaRPr lang="fr-FR" dirty="0"/>
          </a:p>
          <a:p>
            <a:endParaRPr lang="fr-FR" dirty="0"/>
          </a:p>
          <a:p>
            <a:endParaRPr lang="fr-FR" dirty="0"/>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16" name="Rectangle 15">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E0F26CD-1779-9C45-8D1A-5855E88FECEC}"/>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11" name="Rectangle 10">
            <a:hlinkClick r:id="rId7" action="ppaction://hlinksldjump"/>
            <a:extLst>
              <a:ext uri="{FF2B5EF4-FFF2-40B4-BE49-F238E27FC236}">
                <a16:creationId xmlns:a16="http://schemas.microsoft.com/office/drawing/2014/main" id="{FC9DD781-6190-434E-8723-0A4FEEEB49B1}"/>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190159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5: Impacts</a:t>
            </a:r>
          </a:p>
        </p:txBody>
      </p:sp>
      <p:sp>
        <p:nvSpPr>
          <p:cNvPr id="3" name="Espace réservé du contenu 2"/>
          <p:cNvSpPr>
            <a:spLocks noGrp="1"/>
          </p:cNvSpPr>
          <p:nvPr>
            <p:ph idx="1"/>
          </p:nvPr>
        </p:nvSpPr>
        <p:spPr>
          <a:xfrm>
            <a:off x="1802160" y="1544152"/>
            <a:ext cx="7341840" cy="5313848"/>
          </a:xfrm>
        </p:spPr>
        <p:txBody>
          <a:bodyPr>
            <a:normAutofit/>
          </a:bodyPr>
          <a:lstStyle/>
          <a:p>
            <a:pPr marL="457200" indent="-457200">
              <a:buFont typeface="Arial" panose="020B0604020202020204" pitchFamily="34" charset="0"/>
              <a:buChar char="•"/>
              <a:defRPr sz="3200"/>
            </a:pPr>
            <a:r>
              <a:rPr lang="fr-CH" dirty="0" err="1"/>
              <a:t>Criminalite</a:t>
            </a:r>
            <a:r>
              <a:rPr lang="fr-CH" dirty="0"/>
              <a:t>́, </a:t>
            </a:r>
          </a:p>
          <a:p>
            <a:pPr marL="457200" indent="-457200">
              <a:buFont typeface="Arial" panose="020B0604020202020204" pitchFamily="34" charset="0"/>
              <a:buChar char="•"/>
              <a:defRPr sz="3200"/>
            </a:pPr>
            <a:r>
              <a:rPr lang="fr-CH" dirty="0" err="1"/>
              <a:t>Insécurite</a:t>
            </a:r>
            <a:r>
              <a:rPr lang="fr-CH" dirty="0"/>
              <a:t>́ nationale et perte de </a:t>
            </a:r>
            <a:r>
              <a:rPr lang="fr-CH" dirty="0" err="1"/>
              <a:t>légitimite</a:t>
            </a:r>
            <a:r>
              <a:rPr lang="fr-CH" dirty="0"/>
              <a:t>́ de l’</a:t>
            </a:r>
            <a:r>
              <a:rPr lang="fr-CH" dirty="0" err="1"/>
              <a:t>État</a:t>
            </a:r>
            <a:r>
              <a:rPr lang="fr-CH" dirty="0"/>
              <a:t>, </a:t>
            </a:r>
          </a:p>
          <a:p>
            <a:pPr marL="457200" indent="-457200">
              <a:buFont typeface="Arial" panose="020B0604020202020204" pitchFamily="34" charset="0"/>
              <a:buChar char="•"/>
              <a:defRPr sz="3200"/>
            </a:pPr>
            <a:r>
              <a:rPr lang="fr-CH" dirty="0" err="1"/>
              <a:t>Instabilite</a:t>
            </a:r>
            <a:r>
              <a:rPr lang="fr-CH" dirty="0"/>
              <a:t>́ politique, crises </a:t>
            </a:r>
            <a:r>
              <a:rPr lang="fr-CH" dirty="0" err="1"/>
              <a:t>électoriales</a:t>
            </a:r>
            <a:endParaRPr lang="fr-CH" dirty="0"/>
          </a:p>
          <a:p>
            <a:pPr marL="457200" indent="-457200">
              <a:buFont typeface="Arial" panose="020B0604020202020204" pitchFamily="34" charset="0"/>
              <a:buChar char="•"/>
              <a:defRPr sz="3200"/>
            </a:pPr>
            <a:r>
              <a:rPr lang="fr-CH" dirty="0"/>
              <a:t>Coups d’</a:t>
            </a:r>
            <a:r>
              <a:rPr lang="fr-CH" dirty="0" err="1"/>
              <a:t>État</a:t>
            </a:r>
            <a:r>
              <a:rPr lang="fr-CH" dirty="0"/>
              <a:t>, </a:t>
            </a:r>
          </a:p>
          <a:p>
            <a:pPr marL="457200" indent="-457200">
              <a:buFont typeface="Arial" panose="020B0604020202020204" pitchFamily="34" charset="0"/>
              <a:buChar char="•"/>
              <a:defRPr sz="3200"/>
            </a:pPr>
            <a:r>
              <a:rPr lang="fr-CH" dirty="0"/>
              <a:t>Impunité: Justice à deux vitesses,</a:t>
            </a:r>
            <a:endParaRPr lang="en-US" dirty="0">
              <a:latin typeface="Praxis LT Regular" panose="02000503050000020004" pitchFamily="2" charset="0"/>
              <a:cs typeface="Arial" charset="0"/>
            </a:endParaRPr>
          </a:p>
          <a:p>
            <a:pPr marL="0" indent="0">
              <a:buNone/>
            </a:pPr>
            <a:endParaRPr lang="fr-FR" dirty="0"/>
          </a:p>
          <a:p>
            <a:endParaRPr lang="fr-FR" dirty="0"/>
          </a:p>
          <a:p>
            <a:endParaRPr lang="fr-FR" dirty="0"/>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16" name="Rectangle 15">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E0F26CD-1779-9C45-8D1A-5855E88FECEC}"/>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11" name="Rectangle 10">
            <a:hlinkClick r:id="rId7" action="ppaction://hlinksldjump"/>
            <a:extLst>
              <a:ext uri="{FF2B5EF4-FFF2-40B4-BE49-F238E27FC236}">
                <a16:creationId xmlns:a16="http://schemas.microsoft.com/office/drawing/2014/main" id="{B1373EFC-2BB6-B04C-B5C1-C7C8CF7D021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71723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1628800"/>
            <a:ext cx="9144000" cy="4320480"/>
          </a:xfrm>
        </p:spPr>
        <p:txBody>
          <a:bodyPr>
            <a:noAutofit/>
          </a:bodyPr>
          <a:lstStyle/>
          <a:p>
            <a:r>
              <a:rPr lang="fr-FR" sz="2000" b="0" dirty="0"/>
              <a:t>COPIER – COLLER </a:t>
            </a:r>
            <a:br>
              <a:rPr lang="fr-FR" sz="2000" b="0" dirty="0"/>
            </a:br>
            <a:r>
              <a:rPr lang="fr-FR" sz="2000" b="0" dirty="0"/>
              <a:t>"Un conférencier inspiré a dit: "Les meilleurs jours de ma vie ont été les jours passés avec la femme d'un autre homme". L'audience était en état de choc et le silence était total. Il a ajouté: «et elle est ma mère". Une salve d'applaudissements et de rires a suivi. Un seul homme qui a écouté le discours a décidé de le reproduire à la maison. Après le dîner, il dit à sa femme: les meilleurs jours de ma vie ont été les jours passés avec la femme d'un autre homme .... Après un moment, il essaya de se rappeler de la deuxième ligne ...... Au moment où il a repris connaissance, il était sur un lit d'hôpital, récupérant des brûlures d'eau chaude versée sur lui par son épouse.  La morale: Ne copiez pas si vous ne pouvez pas coller."</a:t>
            </a:r>
            <a:endParaRPr lang="fr-FR" sz="2000" dirty="0"/>
          </a:p>
        </p:txBody>
      </p:sp>
      <p:sp>
        <p:nvSpPr>
          <p:cNvPr id="3" name="Espace réservé du texte 2"/>
          <p:cNvSpPr>
            <a:spLocks noGrp="1"/>
          </p:cNvSpPr>
          <p:nvPr>
            <p:ph type="body" idx="1"/>
          </p:nvPr>
        </p:nvSpPr>
        <p:spPr/>
        <p:txBody>
          <a:bodyPr/>
          <a:lstStyle/>
          <a:p>
            <a:r>
              <a:rPr lang="fr-FR" dirty="0"/>
              <a:t>ANECDOTE</a:t>
            </a:r>
          </a:p>
        </p:txBody>
      </p:sp>
    </p:spTree>
    <p:extLst>
      <p:ext uri="{BB962C8B-B14F-4D97-AF65-F5344CB8AC3E}">
        <p14:creationId xmlns:p14="http://schemas.microsoft.com/office/powerpoint/2010/main" val="3533543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912768" cy="922114"/>
          </a:xfrm>
        </p:spPr>
        <p:txBody>
          <a:bodyPr>
            <a:normAutofit fontScale="90000"/>
          </a:bodyPr>
          <a:lstStyle/>
          <a:p>
            <a:r>
              <a:rPr lang="fr-FR" dirty="0"/>
              <a:t>Partie 6:Conclusions. Idées </a:t>
            </a:r>
            <a:r>
              <a:rPr lang="fr-FR" dirty="0" err="1"/>
              <a:t>recues</a:t>
            </a:r>
            <a:r>
              <a:rPr lang="fr-FR" dirty="0"/>
              <a:t> et préjugées</a:t>
            </a:r>
          </a:p>
        </p:txBody>
      </p:sp>
      <p:sp>
        <p:nvSpPr>
          <p:cNvPr id="3" name="Espace réservé du contenu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fr-FR" dirty="0"/>
              <a:t>La corruption n’est ni une spécificité́ africaine ni un phénomène nouveau </a:t>
            </a:r>
          </a:p>
          <a:p>
            <a:pPr marL="457200" indent="-457200">
              <a:buFont typeface="Arial" panose="020B0604020202020204" pitchFamily="34" charset="0"/>
              <a:buChar char="•"/>
            </a:pPr>
            <a:r>
              <a:rPr lang="fr-FR" dirty="0"/>
              <a:t>La corruption est beaucoup plus qu’une transaction économique illégale/illicite/informelle ou immorale impliquant un échange de biens ou d’argent (approches juridiques et économiques) </a:t>
            </a:r>
          </a:p>
          <a:p>
            <a:pPr marL="457200" indent="-457200">
              <a:buFont typeface="Arial" panose="020B0604020202020204" pitchFamily="34" charset="0"/>
              <a:buChar char="•"/>
            </a:pPr>
            <a:r>
              <a:rPr lang="fr-FR" dirty="0"/>
              <a:t>Corruption comme phénomène complexe et multi faces aux dimensions sociales, politiques et culturelles </a:t>
            </a:r>
          </a:p>
          <a:p>
            <a:pPr marL="457200" indent="-457200">
              <a:buFont typeface="Arial" panose="020B0604020202020204" pitchFamily="34" charset="0"/>
              <a:buChar char="•"/>
            </a:pPr>
            <a:r>
              <a:rPr lang="fr-FR" dirty="0"/>
              <a:t>Peut-on observer une pratique invisible? </a:t>
            </a:r>
          </a:p>
          <a:p>
            <a:pPr marL="457200" indent="-457200">
              <a:buFont typeface="Arial" panose="020B0604020202020204" pitchFamily="34" charset="0"/>
              <a:buChar char="•"/>
            </a:pPr>
            <a:r>
              <a:rPr lang="fr-FR" dirty="0"/>
              <a:t>La corruption est-elle vraiment silencieuse?</a:t>
            </a:r>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6" name="Rectangle 15">
            <a:hlinkClick r:id="rId5" action="ppaction://hlinksldjump"/>
          </p:cNvPr>
          <p:cNvSpPr/>
          <p:nvPr/>
        </p:nvSpPr>
        <p:spPr>
          <a:xfrm>
            <a:off x="251680" y="325298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B11B4C4B-6E0C-0E4A-9B8A-29343EE4C891}"/>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1/5</a:t>
            </a:r>
          </a:p>
        </p:txBody>
      </p:sp>
      <p:sp>
        <p:nvSpPr>
          <p:cNvPr id="11" name="Rectangle 10">
            <a:hlinkClick r:id="rId7" action="ppaction://hlinksldjump"/>
            <a:extLst>
              <a:ext uri="{FF2B5EF4-FFF2-40B4-BE49-F238E27FC236}">
                <a16:creationId xmlns:a16="http://schemas.microsoft.com/office/drawing/2014/main" id="{4BF69EF8-8698-0B41-BF37-414AE67F10AE}"/>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573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1628800"/>
            <a:ext cx="7772400" cy="4536504"/>
          </a:xfrm>
        </p:spPr>
        <p:txBody>
          <a:bodyPr>
            <a:noAutofit/>
          </a:bodyPr>
          <a:lstStyle/>
          <a:p>
            <a:r>
              <a:rPr lang="fr-FR" sz="2800" dirty="0">
                <a:latin typeface="Times New Roman" pitchFamily="18" charset="0"/>
                <a:cs typeface="Times New Roman" pitchFamily="18" charset="0"/>
              </a:rPr>
              <a:t>« J’appelle du bureau" </a:t>
            </a:r>
            <a:br>
              <a:rPr lang="fr-FR" sz="1600" dirty="0">
                <a:latin typeface="Times New Roman" pitchFamily="18" charset="0"/>
                <a:cs typeface="Times New Roman" pitchFamily="18" charset="0"/>
              </a:rPr>
            </a:br>
            <a:r>
              <a:rPr lang="fr-FR" sz="1800" dirty="0">
                <a:latin typeface="Times New Roman" pitchFamily="18" charset="0"/>
                <a:cs typeface="Times New Roman" pitchFamily="18" charset="0"/>
              </a:rPr>
              <a:t>Dans une famille de 3 personnes: Madame , Monsieur et la Femme de ménage, la facture de téléphone du mois se trouve anormalement doublé.  Le chef de famille réunit tous les membres afin de trouver l’</a:t>
            </a:r>
            <a:r>
              <a:rPr lang="fr-FR" sz="1800" dirty="0" err="1">
                <a:latin typeface="Times New Roman" pitchFamily="18" charset="0"/>
                <a:cs typeface="Times New Roman" pitchFamily="18" charset="0"/>
              </a:rPr>
              <a:t>auteur-e</a:t>
            </a:r>
            <a:r>
              <a:rPr lang="fr-FR" sz="1800" dirty="0">
                <a:latin typeface="Times New Roman" pitchFamily="18" charset="0"/>
                <a:cs typeface="Times New Roman" pitchFamily="18" charset="0"/>
              </a:rPr>
              <a:t> de cette brusque augmentation de la facture. La femme se voit suspectée la première, parce qu’il existe un préjugé selon lequel la femme est celle qui parle toujours beaucoup au téléphone. </a:t>
            </a:r>
            <a:br>
              <a:rPr lang="fr-FR" sz="1800" dirty="0">
                <a:latin typeface="Times New Roman" pitchFamily="18" charset="0"/>
                <a:cs typeface="Times New Roman" pitchFamily="18" charset="0"/>
              </a:rPr>
            </a:br>
            <a:r>
              <a:rPr lang="fr-FR" sz="1800" dirty="0">
                <a:latin typeface="Times New Roman" pitchFamily="18" charset="0"/>
                <a:cs typeface="Times New Roman" pitchFamily="18" charset="0"/>
              </a:rPr>
              <a:t>Elle prend donc la parole et soutient ceci «  moi je passe tous  mes appels privés et publics à partir du bureau ». Elle est secrétaire de direction dans une administration publique. </a:t>
            </a:r>
            <a:br>
              <a:rPr lang="fr-FR" sz="1800" dirty="0">
                <a:latin typeface="Times New Roman" pitchFamily="18" charset="0"/>
                <a:cs typeface="Times New Roman" pitchFamily="18" charset="0"/>
              </a:rPr>
            </a:br>
            <a:r>
              <a:rPr lang="fr-FR" sz="1800" dirty="0">
                <a:latin typeface="Times New Roman" pitchFamily="18" charset="0"/>
                <a:cs typeface="Times New Roman" pitchFamily="18" charset="0"/>
              </a:rPr>
              <a:t>Monsieur se sentant aussi soupçonné reprend la  parole et affirme ceci: "tous mes appels privés et publics, je les effectue à partir du téléphone du bureau" </a:t>
            </a:r>
            <a:br>
              <a:rPr lang="fr-FR" sz="1800" dirty="0">
                <a:latin typeface="Times New Roman" pitchFamily="18" charset="0"/>
                <a:cs typeface="Times New Roman" pitchFamily="18" charset="0"/>
              </a:rPr>
            </a:br>
            <a:r>
              <a:rPr lang="fr-FR" sz="1800" dirty="0">
                <a:latin typeface="Times New Roman" pitchFamily="18" charset="0"/>
                <a:cs typeface="Times New Roman" pitchFamily="18" charset="0"/>
              </a:rPr>
              <a:t>Il reste une seule suspecte, la femme de ménage. Elle dit «  moi aussi, je passe tous mes appels privés et publics à partir du bureau ». Son bureau c’est la maison.</a:t>
            </a:r>
            <a:br>
              <a:rPr lang="fr-FR" sz="1600" dirty="0">
                <a:latin typeface="Times New Roman" pitchFamily="18" charset="0"/>
                <a:cs typeface="Times New Roman" pitchFamily="18" charset="0"/>
              </a:rPr>
            </a:br>
            <a:br>
              <a:rPr lang="fr-FR" sz="1800" b="0" dirty="0"/>
            </a:br>
            <a:br>
              <a:rPr lang="fr-FR" sz="1800" b="0" dirty="0"/>
            </a:br>
            <a:br>
              <a:rPr lang="fr-FR" sz="1800" b="0" dirty="0"/>
            </a:br>
            <a:r>
              <a:rPr lang="fr-FR" sz="1800" b="0" dirty="0"/>
              <a:t>Ça s'appelle la foi </a:t>
            </a:r>
            <a:br>
              <a:rPr lang="fr-FR" sz="1800" b="0" dirty="0"/>
            </a:br>
            <a:endParaRPr lang="fr-FR" sz="1800" dirty="0"/>
          </a:p>
        </p:txBody>
      </p:sp>
      <p:sp>
        <p:nvSpPr>
          <p:cNvPr id="3" name="Espace réservé du texte 2"/>
          <p:cNvSpPr>
            <a:spLocks noGrp="1"/>
          </p:cNvSpPr>
          <p:nvPr>
            <p:ph type="body" idx="1"/>
          </p:nvPr>
        </p:nvSpPr>
        <p:spPr/>
        <p:txBody>
          <a:bodyPr/>
          <a:lstStyle/>
          <a:p>
            <a:r>
              <a:rPr lang="fr-FR"/>
              <a:t>Anecdote </a:t>
            </a:r>
          </a:p>
        </p:txBody>
      </p:sp>
    </p:spTree>
    <p:extLst>
      <p:ext uri="{BB962C8B-B14F-4D97-AF65-F5344CB8AC3E}">
        <p14:creationId xmlns:p14="http://schemas.microsoft.com/office/powerpoint/2010/main" val="2316073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912768" cy="922114"/>
          </a:xfrm>
        </p:spPr>
        <p:txBody>
          <a:bodyPr>
            <a:normAutofit/>
          </a:bodyPr>
          <a:lstStyle/>
          <a:p>
            <a:r>
              <a:rPr lang="fr-FR" dirty="0"/>
              <a:t>Idées reçues et </a:t>
            </a:r>
            <a:r>
              <a:rPr lang="fr-FR" dirty="0" err="1"/>
              <a:t>prejugées</a:t>
            </a:r>
            <a:endParaRPr lang="fr-FR" dirty="0"/>
          </a:p>
        </p:txBody>
      </p:sp>
      <p:sp>
        <p:nvSpPr>
          <p:cNvPr id="3" name="Espace réservé du contenu 2"/>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fr-FR" dirty="0"/>
              <a:t>Pourquoi il n’existe par une définition universellement accepté de la corruption?</a:t>
            </a:r>
          </a:p>
          <a:p>
            <a:pPr marL="457200" indent="-457200">
              <a:buFont typeface="Arial" panose="020B0604020202020204" pitchFamily="34" charset="0"/>
              <a:buChar char="•"/>
            </a:pPr>
            <a:r>
              <a:rPr lang="fr-FR" dirty="0"/>
              <a:t>Les </a:t>
            </a:r>
            <a:r>
              <a:rPr lang="fr-FR" i="1" dirty="0"/>
              <a:t>salaires trop bas   justifient-ils la corruption?</a:t>
            </a:r>
          </a:p>
          <a:p>
            <a:pPr marL="457200" indent="-457200">
              <a:buFont typeface="Arial" panose="020B0604020202020204" pitchFamily="34" charset="0"/>
              <a:buChar char="•"/>
              <a:defRPr i="1"/>
            </a:pPr>
            <a:r>
              <a:rPr lang="fr-FR" dirty="0"/>
              <a:t>Les pays africains sont-ils plus corrompus que ceux du monde?</a:t>
            </a:r>
          </a:p>
          <a:p>
            <a:pPr marL="457200" indent="-457200">
              <a:buFont typeface="Arial" panose="020B0604020202020204" pitchFamily="34" charset="0"/>
              <a:buChar char="•"/>
            </a:pPr>
            <a:r>
              <a:rPr lang="fr-FR" dirty="0"/>
              <a:t>La corruption n’est pas liée à la culture</a:t>
            </a:r>
          </a:p>
          <a:p>
            <a:pPr marL="457200" indent="-457200">
              <a:buFont typeface="Arial" panose="020B0604020202020204" pitchFamily="34" charset="0"/>
              <a:buChar char="•"/>
            </a:pPr>
            <a:r>
              <a:rPr lang="fr-FR" dirty="0"/>
              <a:t>Femmes et corruption ne sont pas des variables scientifiques pour mesurer le niveau de prévalence de la corruption </a:t>
            </a:r>
          </a:p>
          <a:p>
            <a:pPr marL="457200" indent="-457200">
              <a:buFont typeface="Arial" panose="020B0604020202020204" pitchFamily="34" charset="0"/>
              <a:buChar char="•"/>
            </a:pPr>
            <a:r>
              <a:rPr lang="fr-FR" dirty="0"/>
              <a:t>La </a:t>
            </a:r>
            <a:r>
              <a:rPr lang="fr-FR" dirty="0" err="1"/>
              <a:t>dégré</a:t>
            </a:r>
            <a:r>
              <a:rPr lang="fr-FR" dirty="0"/>
              <a:t> zéro de corruption existe-il réellement?</a:t>
            </a:r>
          </a:p>
        </p:txBody>
      </p:sp>
      <p:sp>
        <p:nvSpPr>
          <p:cNvPr id="13" name="Rectangle 12">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4" name="Rectangle 13">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5" name="Rectangle 14">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6" name="Rectangle 15">
            <a:hlinkClick r:id="rId5" action="ppaction://hlinksldjump"/>
          </p:cNvPr>
          <p:cNvSpPr/>
          <p:nvPr/>
        </p:nvSpPr>
        <p:spPr>
          <a:xfrm>
            <a:off x="251680" y="325298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7" name="Rectangle 16">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5A782298-7461-2F4F-A230-8563B0DA4C69}"/>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2/5</a:t>
            </a:r>
          </a:p>
        </p:txBody>
      </p:sp>
      <p:sp>
        <p:nvSpPr>
          <p:cNvPr id="11" name="Rectangle 10">
            <a:hlinkClick r:id="rId7" action="ppaction://hlinksldjump"/>
            <a:extLst>
              <a:ext uri="{FF2B5EF4-FFF2-40B4-BE49-F238E27FC236}">
                <a16:creationId xmlns:a16="http://schemas.microsoft.com/office/drawing/2014/main" id="{BA0787FD-B39D-614D-B155-D38ADC4F1BAA}"/>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89403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5" name="Rectangle 1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6" name="Rectangle 1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7" name="Rectangle 1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8" name="Rectangle 1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9" name="Rectangle 18">
            <a:hlinkClick r:id="rId6" action="ppaction://hlinksldjump"/>
          </p:cNvPr>
          <p:cNvSpPr/>
          <p:nvPr/>
        </p:nvSpPr>
        <p:spPr>
          <a:xfrm>
            <a:off x="251680" y="474114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20" name="Rectangle 19">
            <a:hlinkClick r:id="rId6" action="ppaction://hlinksldjump"/>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6" name="Titre 5">
            <a:extLst>
              <a:ext uri="{FF2B5EF4-FFF2-40B4-BE49-F238E27FC236}">
                <a16:creationId xmlns:a16="http://schemas.microsoft.com/office/drawing/2014/main" id="{99651680-EA5F-DF41-81CB-26B50C1AE080}"/>
              </a:ext>
            </a:extLst>
          </p:cNvPr>
          <p:cNvSpPr>
            <a:spLocks noGrp="1"/>
          </p:cNvSpPr>
          <p:nvPr>
            <p:ph type="title"/>
          </p:nvPr>
        </p:nvSpPr>
        <p:spPr>
          <a:xfrm>
            <a:off x="1907704" y="0"/>
            <a:ext cx="6912768" cy="764704"/>
          </a:xfrm>
        </p:spPr>
        <p:txBody>
          <a:bodyPr>
            <a:normAutofit/>
          </a:bodyPr>
          <a:lstStyle/>
          <a:p>
            <a:r>
              <a:rPr lang="fr-FR" sz="3600" dirty="0"/>
              <a:t>Idées reçues et </a:t>
            </a:r>
            <a:r>
              <a:rPr lang="fr-FR" sz="3600" dirty="0" err="1"/>
              <a:t>prejugées</a:t>
            </a:r>
            <a:endParaRPr lang="fr-FR" sz="3600" dirty="0"/>
          </a:p>
        </p:txBody>
      </p:sp>
      <p:sp>
        <p:nvSpPr>
          <p:cNvPr id="23" name="Rectangle 22">
            <a:extLst>
              <a:ext uri="{FF2B5EF4-FFF2-40B4-BE49-F238E27FC236}">
                <a16:creationId xmlns:a16="http://schemas.microsoft.com/office/drawing/2014/main" id="{9486B481-AC50-9B4F-94FC-97F48ECE0B82}"/>
              </a:ext>
            </a:extLst>
          </p:cNvPr>
          <p:cNvSpPr/>
          <p:nvPr/>
        </p:nvSpPr>
        <p:spPr>
          <a:xfrm>
            <a:off x="404080" y="4771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4/5</a:t>
            </a:r>
          </a:p>
        </p:txBody>
      </p:sp>
      <p:sp>
        <p:nvSpPr>
          <p:cNvPr id="2" name="ZoneTexte 1">
            <a:extLst>
              <a:ext uri="{FF2B5EF4-FFF2-40B4-BE49-F238E27FC236}">
                <a16:creationId xmlns:a16="http://schemas.microsoft.com/office/drawing/2014/main" id="{6C60DAD3-E40E-7240-8A1B-59DA0354F638}"/>
              </a:ext>
            </a:extLst>
          </p:cNvPr>
          <p:cNvSpPr txBox="1"/>
          <p:nvPr/>
        </p:nvSpPr>
        <p:spPr>
          <a:xfrm>
            <a:off x="1844080" y="908721"/>
            <a:ext cx="7192416" cy="5909310"/>
          </a:xfrm>
          <a:prstGeom prst="rect">
            <a:avLst/>
          </a:prstGeom>
          <a:noFill/>
        </p:spPr>
        <p:txBody>
          <a:bodyPr wrap="square" rtlCol="0">
            <a:spAutoFit/>
          </a:bodyPr>
          <a:lstStyle/>
          <a:p>
            <a:pPr marL="285750" indent="-285750">
              <a:buFont typeface="Wingdings" charset="2"/>
              <a:buChar char="q"/>
            </a:pPr>
            <a:r>
              <a:rPr lang="fr-FR" b="1" dirty="0"/>
              <a:t>La corruption n'a pas lieu de manière accidentelle : elle est </a:t>
            </a:r>
            <a:r>
              <a:rPr lang="fr-FR" b="1" dirty="0">
                <a:solidFill>
                  <a:srgbClr val="FF0000"/>
                </a:solidFill>
              </a:rPr>
              <a:t>planifiée et </a:t>
            </a:r>
            <a:r>
              <a:rPr lang="fr-FR" b="1" dirty="0" err="1">
                <a:solidFill>
                  <a:srgbClr val="FF0000"/>
                </a:solidFill>
              </a:rPr>
              <a:t>préméditée</a:t>
            </a:r>
            <a:r>
              <a:rPr lang="fr-FR" b="1" dirty="0">
                <a:solidFill>
                  <a:srgbClr val="FF0000"/>
                </a:solidFill>
              </a:rPr>
              <a:t> </a:t>
            </a:r>
          </a:p>
          <a:p>
            <a:pPr marL="285750" indent="-285750">
              <a:buFont typeface="Wingdings" charset="2"/>
              <a:buChar char="q"/>
            </a:pPr>
            <a:r>
              <a:rPr lang="fr-FR" b="1" dirty="0"/>
              <a:t>La corruption n'est pas un mal nécessaire, ni une </a:t>
            </a:r>
            <a:r>
              <a:rPr lang="fr-FR" b="1" dirty="0">
                <a:solidFill>
                  <a:srgbClr val="FF0000"/>
                </a:solidFill>
              </a:rPr>
              <a:t>fatalité</a:t>
            </a:r>
            <a:r>
              <a:rPr lang="fr-FR" b="1" dirty="0"/>
              <a:t> comme l'affirment certains pour justifier leur </a:t>
            </a:r>
            <a:r>
              <a:rPr lang="fr-FR" b="1" dirty="0" err="1"/>
              <a:t>coruption</a:t>
            </a:r>
            <a:endParaRPr lang="fr-FR" b="1" dirty="0"/>
          </a:p>
          <a:p>
            <a:pPr marL="285750" indent="-285750">
              <a:buFont typeface="Wingdings" charset="2"/>
              <a:buChar char="q"/>
            </a:pPr>
            <a:r>
              <a:rPr lang="fr-FR" b="1" dirty="0"/>
              <a:t>La corruption ne se limite pas aux actes et </a:t>
            </a:r>
            <a:r>
              <a:rPr lang="fr-FR" b="1" dirty="0" err="1"/>
              <a:t>décisions</a:t>
            </a:r>
            <a:r>
              <a:rPr lang="fr-FR" b="1" dirty="0"/>
              <a:t> </a:t>
            </a:r>
            <a:r>
              <a:rPr lang="fr-FR" b="1" dirty="0" err="1"/>
              <a:t>illégales</a:t>
            </a:r>
            <a:r>
              <a:rPr lang="fr-FR" b="1" dirty="0"/>
              <a:t> : certaines </a:t>
            </a:r>
            <a:r>
              <a:rPr lang="fr-FR" b="1" dirty="0" err="1">
                <a:solidFill>
                  <a:srgbClr val="FF0000"/>
                </a:solidFill>
              </a:rPr>
              <a:t>décisions</a:t>
            </a:r>
            <a:r>
              <a:rPr lang="fr-FR" b="1" dirty="0">
                <a:solidFill>
                  <a:srgbClr val="FF0000"/>
                </a:solidFill>
              </a:rPr>
              <a:t> </a:t>
            </a:r>
            <a:r>
              <a:rPr lang="fr-FR" b="1" dirty="0" err="1">
                <a:solidFill>
                  <a:srgbClr val="FF0000"/>
                </a:solidFill>
              </a:rPr>
              <a:t>légales</a:t>
            </a:r>
            <a:r>
              <a:rPr lang="fr-FR" b="1" dirty="0">
                <a:solidFill>
                  <a:srgbClr val="FF0000"/>
                </a:solidFill>
              </a:rPr>
              <a:t> </a:t>
            </a:r>
            <a:r>
              <a:rPr lang="fr-FR" b="1" dirty="0"/>
              <a:t>peuvent </a:t>
            </a:r>
            <a:r>
              <a:rPr lang="fr-FR" b="1" dirty="0" err="1"/>
              <a:t>être</a:t>
            </a:r>
            <a:r>
              <a:rPr lang="fr-FR" b="1" dirty="0"/>
              <a:t> corrompues </a:t>
            </a:r>
          </a:p>
          <a:p>
            <a:pPr marL="285750" indent="-285750">
              <a:buFont typeface="Wingdings" charset="2"/>
              <a:buChar char="q"/>
            </a:pPr>
            <a:r>
              <a:rPr lang="fr-FR" b="1" dirty="0"/>
              <a:t>La corruption n'est pas le </a:t>
            </a:r>
            <a:r>
              <a:rPr lang="fr-FR" b="1" dirty="0" err="1"/>
              <a:t>résultat</a:t>
            </a:r>
            <a:r>
              <a:rPr lang="fr-FR" b="1" dirty="0"/>
              <a:t> d'un manque d'</a:t>
            </a:r>
            <a:r>
              <a:rPr lang="fr-FR" b="1" dirty="0" err="1"/>
              <a:t>efficacite</a:t>
            </a:r>
            <a:r>
              <a:rPr lang="fr-FR" b="1" dirty="0"/>
              <a:t>́ mais plutôt d'une </a:t>
            </a:r>
            <a:r>
              <a:rPr lang="fr-FR" b="1" dirty="0">
                <a:solidFill>
                  <a:srgbClr val="FF0000"/>
                </a:solidFill>
              </a:rPr>
              <a:t>confrontation d’</a:t>
            </a:r>
            <a:r>
              <a:rPr lang="fr-FR" b="1" dirty="0" err="1">
                <a:solidFill>
                  <a:srgbClr val="FF0000"/>
                </a:solidFill>
              </a:rPr>
              <a:t>intér</a:t>
            </a:r>
            <a:r>
              <a:rPr lang="fr-CH" b="1" dirty="0" err="1">
                <a:solidFill>
                  <a:srgbClr val="FF0000"/>
                </a:solidFill>
              </a:rPr>
              <a:t>êts</a:t>
            </a:r>
            <a:r>
              <a:rPr lang="fr-CH" b="1" dirty="0">
                <a:solidFill>
                  <a:srgbClr val="FF0000"/>
                </a:solidFill>
              </a:rPr>
              <a:t> </a:t>
            </a:r>
            <a:r>
              <a:rPr lang="fr-CH" b="1" dirty="0"/>
              <a:t>autour du bien et service public</a:t>
            </a:r>
            <a:endParaRPr lang="fr-FR" b="1" dirty="0"/>
          </a:p>
          <a:p>
            <a:pPr marL="285750" indent="-285750">
              <a:buFont typeface="Wingdings" charset="2"/>
              <a:buChar char="q"/>
            </a:pPr>
            <a:r>
              <a:rPr lang="fr-FR" b="1" dirty="0"/>
              <a:t>Traiter la corruption détériore les relations avec les gouvernements et usagers – non </a:t>
            </a:r>
          </a:p>
          <a:p>
            <a:pPr marL="285750" indent="-285750">
              <a:buFont typeface="Wingdings" charset="2"/>
              <a:buChar char="q"/>
            </a:pPr>
            <a:r>
              <a:rPr lang="fr-FR" b="1" dirty="0"/>
              <a:t>Nous savons tout sur la corruption, il n’y a pas besoin d’</a:t>
            </a:r>
            <a:r>
              <a:rPr lang="fr-FR" b="1" dirty="0" err="1"/>
              <a:t>études</a:t>
            </a:r>
            <a:r>
              <a:rPr lang="fr-FR" b="1" dirty="0"/>
              <a:t> particulières pour la sentir, vivre, en </a:t>
            </a:r>
            <a:r>
              <a:rPr lang="fr-CH" b="1" dirty="0"/>
              <a:t>être victimes, coupable ou acteurs. </a:t>
            </a:r>
          </a:p>
          <a:p>
            <a:pPr marL="285750" indent="-285750">
              <a:buFont typeface="Wingdings" charset="2"/>
              <a:buChar char="q"/>
            </a:pPr>
            <a:r>
              <a:rPr lang="fr-CH" b="1" dirty="0"/>
              <a:t>La corruption comporte de multiples facettes et se passe souvent dans le plus </a:t>
            </a:r>
            <a:r>
              <a:rPr lang="fr-CH" b="1" dirty="0">
                <a:solidFill>
                  <a:srgbClr val="FF0000"/>
                </a:solidFill>
              </a:rPr>
              <a:t>grand secret</a:t>
            </a:r>
            <a:r>
              <a:rPr lang="fr-CH" b="1" dirty="0"/>
              <a:t>, ce qui la rend intrinsèquement difficile à mesurer de manière précise et objective.</a:t>
            </a:r>
          </a:p>
          <a:p>
            <a:pPr marL="285750" indent="-285750">
              <a:buFont typeface="Wingdings" charset="2"/>
              <a:buChar char="q"/>
            </a:pPr>
            <a:r>
              <a:rPr lang="fr-CH" b="1" dirty="0">
                <a:solidFill>
                  <a:srgbClr val="FF0000"/>
                </a:solidFill>
              </a:rPr>
              <a:t>La mesure et la détection </a:t>
            </a:r>
            <a:r>
              <a:rPr lang="fr-CH" b="1" dirty="0"/>
              <a:t>de la corruption sont des défis permanents au niveau international, au niveau local</a:t>
            </a:r>
            <a:endParaRPr lang="fr-FR" b="1" dirty="0"/>
          </a:p>
        </p:txBody>
      </p:sp>
    </p:spTree>
    <p:extLst>
      <p:ext uri="{BB962C8B-B14F-4D97-AF65-F5344CB8AC3E}">
        <p14:creationId xmlns:p14="http://schemas.microsoft.com/office/powerpoint/2010/main" val="2958543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5" name="Rectangle 1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6" name="Rectangle 1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7" name="Rectangle 1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8" name="Rectangle 1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20" name="Rectangle 19">
            <a:hlinkClick r:id="rId6" action="ppaction://hlinksldjump"/>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22" name="Rectangle 21">
            <a:hlinkClick r:id="rId7" action="ppaction://hlinksldjump"/>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pic>
        <p:nvPicPr>
          <p:cNvPr id="23" name="Image 3" descr="Image 3">
            <a:extLst>
              <a:ext uri="{FF2B5EF4-FFF2-40B4-BE49-F238E27FC236}">
                <a16:creationId xmlns:a16="http://schemas.microsoft.com/office/drawing/2014/main" id="{88F80FA8-99E7-694F-B782-EA0DD875127A}"/>
              </a:ext>
            </a:extLst>
          </p:cNvPr>
          <p:cNvPicPr>
            <a:picLocks noChangeAspect="1"/>
          </p:cNvPicPr>
          <p:nvPr/>
        </p:nvPicPr>
        <p:blipFill>
          <a:blip r:embed="rId8">
            <a:extLst/>
          </a:blip>
          <a:stretch>
            <a:fillRect/>
          </a:stretch>
        </p:blipFill>
        <p:spPr>
          <a:xfrm>
            <a:off x="2411760" y="1268760"/>
            <a:ext cx="6228032" cy="5231922"/>
          </a:xfrm>
          <a:prstGeom prst="rect">
            <a:avLst/>
          </a:prstGeom>
          <a:ln w="12700">
            <a:miter lim="400000"/>
          </a:ln>
        </p:spPr>
      </p:pic>
      <p:sp>
        <p:nvSpPr>
          <p:cNvPr id="6" name="Titre 5">
            <a:extLst>
              <a:ext uri="{FF2B5EF4-FFF2-40B4-BE49-F238E27FC236}">
                <a16:creationId xmlns:a16="http://schemas.microsoft.com/office/drawing/2014/main" id="{2DECB262-03E5-E349-B42D-B82A87F11A33}"/>
              </a:ext>
            </a:extLst>
          </p:cNvPr>
          <p:cNvSpPr>
            <a:spLocks noGrp="1"/>
          </p:cNvSpPr>
          <p:nvPr>
            <p:ph type="title"/>
          </p:nvPr>
        </p:nvSpPr>
        <p:spPr>
          <a:xfrm>
            <a:off x="2555776" y="202477"/>
            <a:ext cx="5940000" cy="566738"/>
          </a:xfrm>
        </p:spPr>
        <p:txBody>
          <a:bodyPr>
            <a:normAutofit/>
          </a:bodyPr>
          <a:lstStyle/>
          <a:p>
            <a:r>
              <a:rPr lang="fr-FR" sz="2800" dirty="0"/>
              <a:t>Idées reçues et </a:t>
            </a:r>
            <a:r>
              <a:rPr lang="fr-FR" sz="2800" dirty="0" err="1"/>
              <a:t>prejugées</a:t>
            </a:r>
            <a:endParaRPr lang="fr-FR" sz="2800" dirty="0"/>
          </a:p>
        </p:txBody>
      </p:sp>
      <p:sp>
        <p:nvSpPr>
          <p:cNvPr id="24" name="Rectangle 23">
            <a:extLst>
              <a:ext uri="{FF2B5EF4-FFF2-40B4-BE49-F238E27FC236}">
                <a16:creationId xmlns:a16="http://schemas.microsoft.com/office/drawing/2014/main" id="{9A445D30-13A8-5A4B-AC67-CDA623615A13}"/>
              </a:ext>
            </a:extLst>
          </p:cNvPr>
          <p:cNvSpPr/>
          <p:nvPr/>
        </p:nvSpPr>
        <p:spPr>
          <a:xfrm>
            <a:off x="404080" y="4771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Tree>
    <p:extLst>
      <p:ext uri="{BB962C8B-B14F-4D97-AF65-F5344CB8AC3E}">
        <p14:creationId xmlns:p14="http://schemas.microsoft.com/office/powerpoint/2010/main" val="1527845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2196862"/>
            <a:ext cx="5760639" cy="1160129"/>
          </a:xfrm>
        </p:spPr>
        <p:txBody>
          <a:bodyPr>
            <a:normAutofit/>
          </a:bodyPr>
          <a:lstStyle/>
          <a:p>
            <a:r>
              <a:rPr lang="fr-FR" dirty="0"/>
              <a:t>partie 7: travaux pratiques et exercices</a:t>
            </a:r>
            <a:br>
              <a:rPr lang="fr-FR" dirty="0"/>
            </a:br>
            <a:endParaRPr lang="fr-FR" dirty="0"/>
          </a:p>
        </p:txBody>
      </p:sp>
      <p:sp>
        <p:nvSpPr>
          <p:cNvPr id="4" name="Espace réservé du texte 3"/>
          <p:cNvSpPr>
            <a:spLocks noGrp="1"/>
          </p:cNvSpPr>
          <p:nvPr>
            <p:ph type="body" sz="half" idx="2"/>
          </p:nvPr>
        </p:nvSpPr>
        <p:spPr>
          <a:xfrm>
            <a:off x="2195736" y="5936506"/>
            <a:ext cx="5940000" cy="45719"/>
          </a:xfrm>
        </p:spPr>
        <p:txBody>
          <a:bodyPr>
            <a:normAutofit fontScale="25000" lnSpcReduction="20000"/>
          </a:bodyPr>
          <a:lstStyle/>
          <a:p>
            <a:endParaRPr lang="fr-FR"/>
          </a:p>
        </p:txBody>
      </p:sp>
      <p:sp>
        <p:nvSpPr>
          <p:cNvPr id="14" name="Rectangle 13">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5" name="Rectangle 1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6" name="Rectangle 1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7" name="Rectangle 1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8" name="Rectangle 1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22" name="Rectangle 21">
            <a:hlinkClick r:id="rId6" action="ppaction://hlinksldjump"/>
          </p:cNvPr>
          <p:cNvSpPr/>
          <p:nvPr/>
        </p:nvSpPr>
        <p:spPr>
          <a:xfrm>
            <a:off x="251680" y="4225246"/>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6" action="ppaction://hlinksldjump"/>
            <a:extLst>
              <a:ext uri="{FF2B5EF4-FFF2-40B4-BE49-F238E27FC236}">
                <a16:creationId xmlns:a16="http://schemas.microsoft.com/office/drawing/2014/main" id="{335B245F-D5E3-394F-8F4D-173D2CC10926}"/>
              </a:ext>
            </a:extLst>
          </p:cNvPr>
          <p:cNvSpPr/>
          <p:nvPr/>
        </p:nvSpPr>
        <p:spPr>
          <a:xfrm>
            <a:off x="276278" y="4709073"/>
            <a:ext cx="1440000" cy="432048"/>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37097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17B38-6CDE-324D-9DC5-8187748595ED}"/>
              </a:ext>
            </a:extLst>
          </p:cNvPr>
          <p:cNvSpPr>
            <a:spLocks noGrp="1"/>
          </p:cNvSpPr>
          <p:nvPr>
            <p:ph type="title"/>
          </p:nvPr>
        </p:nvSpPr>
        <p:spPr/>
        <p:txBody>
          <a:bodyPr>
            <a:normAutofit fontScale="90000"/>
          </a:bodyPr>
          <a:lstStyle/>
          <a:p>
            <a:r>
              <a:rPr lang="fr-FR" dirty="0"/>
              <a:t>Objectifs d’apprentissage  du module</a:t>
            </a:r>
          </a:p>
        </p:txBody>
      </p:sp>
      <p:sp>
        <p:nvSpPr>
          <p:cNvPr id="3" name="Espace réservé du contenu 2">
            <a:extLst>
              <a:ext uri="{FF2B5EF4-FFF2-40B4-BE49-F238E27FC236}">
                <a16:creationId xmlns:a16="http://schemas.microsoft.com/office/drawing/2014/main" id="{F9FF9CC0-7090-3E4E-87F0-5BD260A54A08}"/>
              </a:ext>
            </a:extLst>
          </p:cNvPr>
          <p:cNvSpPr>
            <a:spLocks noGrp="1"/>
          </p:cNvSpPr>
          <p:nvPr>
            <p:ph idx="1"/>
          </p:nvPr>
        </p:nvSpPr>
        <p:spPr>
          <a:xfrm>
            <a:off x="1835696" y="1600200"/>
            <a:ext cx="7200800" cy="5141168"/>
          </a:xfrm>
        </p:spPr>
        <p:txBody>
          <a:bodyPr>
            <a:normAutofit fontScale="92500" lnSpcReduction="20000"/>
          </a:bodyPr>
          <a:lstStyle/>
          <a:p>
            <a:pPr lvl="0">
              <a:buFont typeface=".Apple Color Emoji UI"/>
              <a:buChar char="🌾"/>
            </a:pPr>
            <a:r>
              <a:rPr lang="fr-FR" sz="3200" dirty="0"/>
              <a:t> Apprendre la signification des notions et concepts  de base sur la corruption et les termes assimilés,</a:t>
            </a:r>
          </a:p>
          <a:p>
            <a:pPr lvl="0">
              <a:buFont typeface=".Apple Color Emoji UI"/>
              <a:buChar char="🌾"/>
            </a:pPr>
            <a:r>
              <a:rPr lang="fr-FR" sz="3200" dirty="0"/>
              <a:t> S’entendre sur un minimum a propos de la définition générique du terme « corruption »</a:t>
            </a:r>
          </a:p>
          <a:p>
            <a:pPr lvl="0">
              <a:buFont typeface=".Apple Color Emoji UI"/>
              <a:buChar char="🌾"/>
            </a:pPr>
            <a:r>
              <a:rPr lang="fr-FR" sz="3200" dirty="0"/>
              <a:t> Comprendre les liens entre corruption et développement. </a:t>
            </a:r>
          </a:p>
          <a:p>
            <a:pPr lvl="0">
              <a:buFont typeface=".Apple Color Emoji UI"/>
              <a:buChar char="🌾"/>
            </a:pPr>
            <a:r>
              <a:rPr lang="fr-FR" sz="3200" dirty="0"/>
              <a:t>Apprendre sur les facteurs, les impacts et avantages de la corruption sur la société, l’économie et la politique. </a:t>
            </a:r>
          </a:p>
          <a:p>
            <a:endParaRPr lang="fr-FR" dirty="0"/>
          </a:p>
        </p:txBody>
      </p:sp>
      <p:sp>
        <p:nvSpPr>
          <p:cNvPr id="4" name="Rectangle 3">
            <a:hlinkClick r:id="rId2" action="ppaction://hlinksldjump"/>
            <a:extLst>
              <a:ext uri="{FF2B5EF4-FFF2-40B4-BE49-F238E27FC236}">
                <a16:creationId xmlns:a16="http://schemas.microsoft.com/office/drawing/2014/main" id="{A679D427-C64E-434A-9281-8FE62A0C8DA9}"/>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A96B3568-2EA8-5348-BDC1-3ABE221E6E5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E1E4A282-3D91-2942-B169-4A8F2E804AC2}"/>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4DE1C72E-0E37-4D43-84AE-34400155882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35B55735-6E29-7C48-928B-F8AAD7D2B3A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5A8BB9E6-8D9C-7D46-BE57-1F50BDEB5F14}"/>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7F195380-523C-374E-979C-DE2EAEA8B0A1}"/>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p>
        </p:txBody>
      </p:sp>
      <p:sp>
        <p:nvSpPr>
          <p:cNvPr id="11" name="Rectangle 10">
            <a:hlinkClick r:id="rId7" action="ppaction://hlinksldjump"/>
            <a:extLst>
              <a:ext uri="{FF2B5EF4-FFF2-40B4-BE49-F238E27FC236}">
                <a16:creationId xmlns:a16="http://schemas.microsoft.com/office/drawing/2014/main" id="{10B7D898-5B10-444A-ADAF-63972C6E3E1E}"/>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95484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17B38-6CDE-324D-9DC5-8187748595ED}"/>
              </a:ext>
            </a:extLst>
          </p:cNvPr>
          <p:cNvSpPr>
            <a:spLocks noGrp="1"/>
          </p:cNvSpPr>
          <p:nvPr>
            <p:ph type="title"/>
          </p:nvPr>
        </p:nvSpPr>
        <p:spPr/>
        <p:txBody>
          <a:bodyPr>
            <a:normAutofit fontScale="90000"/>
          </a:bodyPr>
          <a:lstStyle/>
          <a:p>
            <a:r>
              <a:rPr lang="fr-FR" dirty="0"/>
              <a:t>Rappel: la chaine anti-corruption</a:t>
            </a:r>
          </a:p>
        </p:txBody>
      </p:sp>
      <p:sp>
        <p:nvSpPr>
          <p:cNvPr id="4" name="Rectangle 3">
            <a:hlinkClick r:id="rId2" action="ppaction://hlinksldjump"/>
            <a:extLst>
              <a:ext uri="{FF2B5EF4-FFF2-40B4-BE49-F238E27FC236}">
                <a16:creationId xmlns:a16="http://schemas.microsoft.com/office/drawing/2014/main" id="{A679D427-C64E-434A-9281-8FE62A0C8DA9}"/>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A96B3568-2EA8-5348-BDC1-3ABE221E6E5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E1E4A282-3D91-2942-B169-4A8F2E804AC2}"/>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4DE1C72E-0E37-4D43-84AE-34400155882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35B55735-6E29-7C48-928B-F8AAD7D2B3A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5A8BB9E6-8D9C-7D46-BE57-1F50BDEB5F14}"/>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7F195380-523C-374E-979C-DE2EAEA8B0A1}"/>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ii</a:t>
            </a:r>
          </a:p>
        </p:txBody>
      </p:sp>
      <p:sp>
        <p:nvSpPr>
          <p:cNvPr id="11" name="Rectangle 10">
            <a:hlinkClick r:id="rId7" action="ppaction://hlinksldjump"/>
            <a:extLst>
              <a:ext uri="{FF2B5EF4-FFF2-40B4-BE49-F238E27FC236}">
                <a16:creationId xmlns:a16="http://schemas.microsoft.com/office/drawing/2014/main" id="{10B7D898-5B10-444A-ADAF-63972C6E3E1E}"/>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graphicFrame>
        <p:nvGraphicFramePr>
          <p:cNvPr id="14" name="Diagramme 13">
            <a:extLst>
              <a:ext uri="{FF2B5EF4-FFF2-40B4-BE49-F238E27FC236}">
                <a16:creationId xmlns:a16="http://schemas.microsoft.com/office/drawing/2014/main" id="{21B63738-B828-1E49-89B8-58B50E2118B7}"/>
              </a:ext>
            </a:extLst>
          </p:cNvPr>
          <p:cNvGraphicFramePr/>
          <p:nvPr>
            <p:extLst>
              <p:ext uri="{D42A27DB-BD31-4B8C-83A1-F6EECF244321}">
                <p14:modId xmlns:p14="http://schemas.microsoft.com/office/powerpoint/2010/main" val="2264268097"/>
              </p:ext>
            </p:extLst>
          </p:nvPr>
        </p:nvGraphicFramePr>
        <p:xfrm>
          <a:off x="1979713" y="1764816"/>
          <a:ext cx="6696744" cy="4400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898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6916" y="314082"/>
            <a:ext cx="7128792" cy="1106134"/>
          </a:xfrm>
        </p:spPr>
        <p:txBody>
          <a:bodyPr>
            <a:normAutofit/>
          </a:bodyPr>
          <a:lstStyle/>
          <a:p>
            <a:r>
              <a:rPr lang="fr-FR" dirty="0"/>
              <a:t>La chaine  anti-corruption</a:t>
            </a:r>
          </a:p>
        </p:txBody>
      </p:sp>
      <p:graphicFrame>
        <p:nvGraphicFramePr>
          <p:cNvPr id="23" name="Diagramme 22"/>
          <p:cNvGraphicFramePr/>
          <p:nvPr>
            <p:extLst/>
          </p:nvPr>
        </p:nvGraphicFramePr>
        <p:xfrm>
          <a:off x="683568" y="1648467"/>
          <a:ext cx="4173571" cy="203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me 23"/>
          <p:cNvGraphicFramePr/>
          <p:nvPr>
            <p:extLst/>
          </p:nvPr>
        </p:nvGraphicFramePr>
        <p:xfrm>
          <a:off x="5506163" y="1556792"/>
          <a:ext cx="3530333" cy="2128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5" name="Diagramme 24"/>
          <p:cNvGraphicFramePr/>
          <p:nvPr>
            <p:extLst/>
          </p:nvPr>
        </p:nvGraphicFramePr>
        <p:xfrm>
          <a:off x="4311402" y="1816391"/>
          <a:ext cx="1264850" cy="14365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8" name="Diagramme 27"/>
          <p:cNvGraphicFramePr/>
          <p:nvPr>
            <p:extLst/>
          </p:nvPr>
        </p:nvGraphicFramePr>
        <p:xfrm>
          <a:off x="611560" y="3429000"/>
          <a:ext cx="7056784" cy="23695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9" name="Diagramme 28"/>
          <p:cNvGraphicFramePr/>
          <p:nvPr>
            <p:extLst/>
          </p:nvPr>
        </p:nvGraphicFramePr>
        <p:xfrm>
          <a:off x="1475656" y="4968552"/>
          <a:ext cx="7560840" cy="213285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 name="ZoneTexte 2">
            <a:extLst>
              <a:ext uri="{FF2B5EF4-FFF2-40B4-BE49-F238E27FC236}">
                <a16:creationId xmlns:a16="http://schemas.microsoft.com/office/drawing/2014/main" id="{701855E3-229B-C042-B67F-537967EB0D7E}"/>
              </a:ext>
            </a:extLst>
          </p:cNvPr>
          <p:cNvSpPr txBox="1"/>
          <p:nvPr/>
        </p:nvSpPr>
        <p:spPr>
          <a:xfrm>
            <a:off x="683568" y="762000"/>
            <a:ext cx="648745" cy="369332"/>
          </a:xfrm>
          <a:prstGeom prst="rect">
            <a:avLst/>
          </a:prstGeom>
          <a:noFill/>
        </p:spPr>
        <p:txBody>
          <a:bodyPr wrap="square" rtlCol="0">
            <a:spAutoFit/>
          </a:bodyPr>
          <a:lstStyle/>
          <a:p>
            <a:r>
              <a:rPr lang="fr-FR" dirty="0">
                <a:solidFill>
                  <a:schemeClr val="bg2">
                    <a:lumMod val="20000"/>
                    <a:lumOff val="80000"/>
                  </a:schemeClr>
                </a:solidFill>
              </a:rPr>
              <a:t>iii</a:t>
            </a:r>
          </a:p>
        </p:txBody>
      </p:sp>
    </p:spTree>
    <p:extLst>
      <p:ext uri="{BB962C8B-B14F-4D97-AF65-F5344CB8AC3E}">
        <p14:creationId xmlns:p14="http://schemas.microsoft.com/office/powerpoint/2010/main" val="383439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74638"/>
            <a:ext cx="7056784" cy="1210146"/>
          </a:xfrm>
        </p:spPr>
        <p:txBody>
          <a:bodyPr>
            <a:noAutofit/>
          </a:bodyPr>
          <a:lstStyle/>
          <a:p>
            <a:r>
              <a:rPr lang="fr-FR" sz="3200" dirty="0"/>
              <a:t>Partie 1: Concepts sur la corruption et pratiques assimilées</a:t>
            </a:r>
          </a:p>
        </p:txBody>
      </p:sp>
      <p:sp useBgFill="1">
        <p:nvSpPr>
          <p:cNvPr id="3" name="Espace réservé du contenu 2"/>
          <p:cNvSpPr>
            <a:spLocks noGrp="1"/>
          </p:cNvSpPr>
          <p:nvPr>
            <p:ph idx="1"/>
          </p:nvPr>
        </p:nvSpPr>
        <p:spPr>
          <a:xfrm>
            <a:off x="1835696" y="1600200"/>
            <a:ext cx="7056784" cy="5141168"/>
          </a:xfrm>
        </p:spPr>
        <p:txBody>
          <a:bodyPr>
            <a:normAutofit fontScale="92500" lnSpcReduction="10000"/>
          </a:bodyPr>
          <a:lstStyle/>
          <a:p>
            <a:r>
              <a:rPr lang="fr-FR" dirty="0"/>
              <a:t>Qu’est-ce que la corruption ?</a:t>
            </a:r>
          </a:p>
          <a:p>
            <a:r>
              <a:rPr lang="fr-FR" dirty="0"/>
              <a:t>La définition que nous employons ici est fréquemment utilisée : </a:t>
            </a:r>
            <a:br>
              <a:rPr lang="fr-FR" dirty="0"/>
            </a:br>
            <a:r>
              <a:rPr lang="fr-FR" b="1" dirty="0">
                <a:solidFill>
                  <a:schemeClr val="tx2"/>
                </a:solidFill>
              </a:rPr>
              <a:t>L’abus d’un pouvoir reçu en délégation à des fins privées</a:t>
            </a:r>
            <a:r>
              <a:rPr lang="fr-FR" b="1" dirty="0"/>
              <a:t>.</a:t>
            </a:r>
            <a:endParaRPr lang="fr-FR" dirty="0"/>
          </a:p>
          <a:p>
            <a:r>
              <a:rPr lang="fr-FR" dirty="0"/>
              <a:t>D’autres définitions se concentrent sur les agents publics et leurs fonctions. Réfléchir aux différents éléments de la corruption vous aidera à décider si un comportement spécifique entre dans cette catégorie.</a:t>
            </a:r>
          </a:p>
          <a:p>
            <a:endParaRPr lang="fr-FR" dirty="0"/>
          </a:p>
        </p:txBody>
      </p:sp>
      <p:sp>
        <p:nvSpPr>
          <p:cNvPr id="4" name="Rectangle 3">
            <a:hlinkClick r:id="rId2" action="ppaction://hlinksldjump"/>
          </p:cNvPr>
          <p:cNvSpPr/>
          <p:nvPr/>
        </p:nvSpPr>
        <p:spPr>
          <a:xfrm>
            <a:off x="251680" y="1764815"/>
            <a:ext cx="1440000" cy="432048"/>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415ACB4B-95AD-1440-A455-DBDCA1628535}"/>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p>
        </p:txBody>
      </p:sp>
      <p:sp>
        <p:nvSpPr>
          <p:cNvPr id="12" name="Rectangle 11">
            <a:hlinkClick r:id="rId7" action="ppaction://hlinksldjump"/>
            <a:extLst>
              <a:ext uri="{FF2B5EF4-FFF2-40B4-BE49-F238E27FC236}">
                <a16:creationId xmlns:a16="http://schemas.microsoft.com/office/drawing/2014/main" id="{C17F0C33-DDAC-514C-954C-E06CD5742E9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46433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8FE4C-F809-5543-BC1B-32B64FFDA928}"/>
              </a:ext>
            </a:extLst>
          </p:cNvPr>
          <p:cNvSpPr>
            <a:spLocks noGrp="1"/>
          </p:cNvSpPr>
          <p:nvPr>
            <p:ph type="title"/>
          </p:nvPr>
        </p:nvSpPr>
        <p:spPr/>
        <p:txBody>
          <a:bodyPr/>
          <a:lstStyle/>
          <a:p>
            <a:r>
              <a:rPr lang="fr-FR" dirty="0"/>
              <a:t>Corruption…</a:t>
            </a:r>
          </a:p>
        </p:txBody>
      </p:sp>
      <p:sp>
        <p:nvSpPr>
          <p:cNvPr id="3" name="Espace réservé du contenu 2">
            <a:extLst>
              <a:ext uri="{FF2B5EF4-FFF2-40B4-BE49-F238E27FC236}">
                <a16:creationId xmlns:a16="http://schemas.microsoft.com/office/drawing/2014/main" id="{ED133F3C-A900-7447-9107-A84ADA266FF7}"/>
              </a:ext>
            </a:extLst>
          </p:cNvPr>
          <p:cNvSpPr>
            <a:spLocks noGrp="1"/>
          </p:cNvSpPr>
          <p:nvPr>
            <p:ph idx="1"/>
          </p:nvPr>
        </p:nvSpPr>
        <p:spPr/>
        <p:txBody>
          <a:bodyPr/>
          <a:lstStyle/>
          <a:p>
            <a:r>
              <a:rPr lang="fr-FR" sz="2800" dirty="0"/>
              <a:t>L’ensemble des pratiques d’usage </a:t>
            </a:r>
            <a:r>
              <a:rPr lang="fr-FR" sz="2800" b="1" dirty="0">
                <a:solidFill>
                  <a:srgbClr val="FF0000"/>
                </a:solidFill>
              </a:rPr>
              <a:t>abusif</a:t>
            </a:r>
            <a:r>
              <a:rPr lang="fr-FR" sz="2800" dirty="0"/>
              <a:t> d’une charge </a:t>
            </a:r>
            <a:r>
              <a:rPr lang="fr-FR" sz="2800" b="1" dirty="0">
                <a:solidFill>
                  <a:srgbClr val="FF0000"/>
                </a:solidFill>
              </a:rPr>
              <a:t>publique</a:t>
            </a:r>
            <a:r>
              <a:rPr lang="fr-FR" sz="2800" dirty="0"/>
              <a:t> (illégales  et/ou illégitimes, du point de vue des normes ou du point de vue des usagers) procurant des avantages </a:t>
            </a:r>
            <a:r>
              <a:rPr lang="fr-FR" sz="2800" b="1" dirty="0">
                <a:solidFill>
                  <a:srgbClr val="FF0000"/>
                </a:solidFill>
              </a:rPr>
              <a:t>privés indus</a:t>
            </a:r>
            <a:r>
              <a:rPr lang="fr-FR" sz="2800" dirty="0"/>
              <a:t>.</a:t>
            </a:r>
          </a:p>
          <a:p>
            <a:endParaRPr lang="fr-FR" sz="2800" dirty="0"/>
          </a:p>
          <a:p>
            <a:pPr marL="457200" indent="-457200">
              <a:buFont typeface="Arial" panose="020B0604020202020204" pitchFamily="34" charset="0"/>
              <a:buChar char="•"/>
            </a:pPr>
            <a:r>
              <a:rPr lang="fr-FR" sz="2800" b="1" dirty="0"/>
              <a:t>Corruption active</a:t>
            </a:r>
          </a:p>
          <a:p>
            <a:pPr marL="457200" indent="-457200">
              <a:buFont typeface="Arial" panose="020B0604020202020204" pitchFamily="34" charset="0"/>
              <a:buChar char="•"/>
            </a:pPr>
            <a:r>
              <a:rPr lang="fr-FR" sz="2800" b="1" dirty="0"/>
              <a:t>Corruption passive</a:t>
            </a:r>
            <a:endParaRPr lang="fr-FR" b="1" dirty="0"/>
          </a:p>
          <a:p>
            <a:endParaRPr lang="fr-FR" dirty="0"/>
          </a:p>
        </p:txBody>
      </p:sp>
      <p:sp>
        <p:nvSpPr>
          <p:cNvPr id="4" name="Rectangle 3">
            <a:hlinkClick r:id="rId3" action="ppaction://hlinksldjump"/>
            <a:extLst>
              <a:ext uri="{FF2B5EF4-FFF2-40B4-BE49-F238E27FC236}">
                <a16:creationId xmlns:a16="http://schemas.microsoft.com/office/drawing/2014/main" id="{6EC5D76B-3364-3C4D-AAE3-52CAB2CD81EA}"/>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4" action="ppaction://hlinksldjump"/>
            <a:extLst>
              <a:ext uri="{FF2B5EF4-FFF2-40B4-BE49-F238E27FC236}">
                <a16:creationId xmlns:a16="http://schemas.microsoft.com/office/drawing/2014/main" id="{A6667DFB-CBEA-644A-A138-17D2F954173F}"/>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5" action="ppaction://hlinksldjump"/>
            <a:extLst>
              <a:ext uri="{FF2B5EF4-FFF2-40B4-BE49-F238E27FC236}">
                <a16:creationId xmlns:a16="http://schemas.microsoft.com/office/drawing/2014/main" id="{9007C8DD-5DCE-614B-AD58-A6635DF9BDDF}"/>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6" action="ppaction://hlinksldjump"/>
            <a:extLst>
              <a:ext uri="{FF2B5EF4-FFF2-40B4-BE49-F238E27FC236}">
                <a16:creationId xmlns:a16="http://schemas.microsoft.com/office/drawing/2014/main" id="{6E9B11C4-F2FA-CD42-ADFF-3E7B2DE80F25}"/>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6" action="ppaction://hlinksldjump"/>
            <a:extLst>
              <a:ext uri="{FF2B5EF4-FFF2-40B4-BE49-F238E27FC236}">
                <a16:creationId xmlns:a16="http://schemas.microsoft.com/office/drawing/2014/main" id="{CF130137-CAAD-334A-9A37-93A29289745D}"/>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7" action="ppaction://hlinksldjump"/>
            <a:extLst>
              <a:ext uri="{FF2B5EF4-FFF2-40B4-BE49-F238E27FC236}">
                <a16:creationId xmlns:a16="http://schemas.microsoft.com/office/drawing/2014/main" id="{F0CA574A-963C-BA4B-B492-6EA56C1E1D7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2A5A3656-9B0A-8A4A-9B88-79BEDE7D720F}"/>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1/6</a:t>
            </a:r>
          </a:p>
        </p:txBody>
      </p:sp>
      <p:sp>
        <p:nvSpPr>
          <p:cNvPr id="11" name="Rectangle 10">
            <a:hlinkClick r:id="rId8" action="ppaction://hlinksldjump"/>
            <a:extLst>
              <a:ext uri="{FF2B5EF4-FFF2-40B4-BE49-F238E27FC236}">
                <a16:creationId xmlns:a16="http://schemas.microsoft.com/office/drawing/2014/main" id="{1D5A69FC-1EC0-4249-B8D0-BCCE2F39DB68}"/>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143015575"/>
      </p:ext>
    </p:extLst>
  </p:cSld>
  <p:clrMapOvr>
    <a:masterClrMapping/>
  </p:clrMapOvr>
</p:sld>
</file>

<file path=ppt/theme/theme1.xml><?xml version="1.0" encoding="utf-8"?>
<a:theme xmlns:a="http://schemas.openxmlformats.org/drawingml/2006/main" name="Thème Offic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3695</TotalTime>
  <Words>3742</Words>
  <Application>Microsoft Macintosh PowerPoint</Application>
  <PresentationFormat>Affichage à l'écran (4:3)</PresentationFormat>
  <Paragraphs>577</Paragraphs>
  <Slides>43</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43</vt:i4>
      </vt:variant>
    </vt:vector>
  </HeadingPairs>
  <TitlesOfParts>
    <vt:vector size="53" baseType="lpstr">
      <vt:lpstr>ＭＳ Ｐゴシック</vt:lpstr>
      <vt:lpstr>.Apple Color Emoji UI</vt:lpstr>
      <vt:lpstr>Arial</vt:lpstr>
      <vt:lpstr>Arial Narrow</vt:lpstr>
      <vt:lpstr>Calibri</vt:lpstr>
      <vt:lpstr>Century Gothic</vt:lpstr>
      <vt:lpstr>Praxis LT Regular</vt:lpstr>
      <vt:lpstr>Times New Roman</vt:lpstr>
      <vt:lpstr>Wingdings</vt:lpstr>
      <vt:lpstr>Thème Office</vt:lpstr>
      <vt:lpstr>Présentation PowerPoint</vt:lpstr>
      <vt:lpstr>Séminaire «  Lutte contre la Corruption, l’Ethique, la Coordination et la Cohésion des Equipes  de Travail »     Destiné aux responsables publics </vt:lpstr>
      <vt:lpstr>Plan du module</vt:lpstr>
      <vt:lpstr>« J’appelle du bureau"  Dans une famille de 3 personnes: Madame , Monsieur et la Femme de ménage, la facture de téléphone du mois se trouve anormalement doublé.  Le chef de famille réunit tous les membres afin de trouver l’auteur-e de cette brusque augmentation de la facture. La femme se voit suspectée la première, parce qu’il existe un préjugé selon lequel la femme est celle qui parle toujours beaucoup au téléphone.  Elle prend donc la parole et soutient ceci «  moi je passe tous  mes appels privés et publics à partir du bureau ». Elle est secrétaire de direction dans une administration publique.  Monsieur se sentant aussi soupçonné reprend la  parole et affirme ceci: "tous mes appels privés et publics, je les effectue à partir du téléphone du bureau"  Il reste une seule suspecte, la femme de ménage. Elle dit «  moi aussi, je passe tous mes appels privés et publics à partir du bureau ». Son bureau c’est la maison.    Ça s'appelle la foi  </vt:lpstr>
      <vt:lpstr>Objectifs d’apprentissage  du module</vt:lpstr>
      <vt:lpstr>Rappel: la chaine anti-corruption</vt:lpstr>
      <vt:lpstr>La chaine  anti-corruption</vt:lpstr>
      <vt:lpstr>Partie 1: Concepts sur la corruption et pratiques assimilées</vt:lpstr>
      <vt:lpstr>Corruption…</vt:lpstr>
      <vt:lpstr>Corruption…</vt:lpstr>
      <vt:lpstr>Corruption…</vt:lpstr>
      <vt:lpstr>Corruption…</vt:lpstr>
      <vt:lpstr>Corruption…</vt:lpstr>
      <vt:lpstr>Corruption.</vt:lpstr>
      <vt:lpstr>Partie 2: Formes/typologies   et  pratiques de corruption  </vt:lpstr>
      <vt:lpstr>Formes</vt:lpstr>
      <vt:lpstr>Formes</vt:lpstr>
      <vt:lpstr>Formes</vt:lpstr>
      <vt:lpstr>Typologies</vt:lpstr>
      <vt:lpstr>Typologies</vt:lpstr>
      <vt:lpstr>Typologies</vt:lpstr>
      <vt:lpstr>Typologies</vt:lpstr>
      <vt:lpstr>Typologies</vt:lpstr>
      <vt:lpstr>Partie 3: Reférences symboliques</vt:lpstr>
      <vt:lpstr>Références symboliques</vt:lpstr>
      <vt:lpstr>Références symboliques</vt:lpstr>
      <vt:lpstr>Partie 4:Les facteurs des pratiques corruption </vt:lpstr>
      <vt:lpstr>Facteurs </vt:lpstr>
      <vt:lpstr>Facteurs </vt:lpstr>
      <vt:lpstr>Facteurs </vt:lpstr>
      <vt:lpstr>Les facteurs </vt:lpstr>
      <vt:lpstr>Les facteurs </vt:lpstr>
      <vt:lpstr>Partie 5: Impacts</vt:lpstr>
      <vt:lpstr>Partie 5: Impacts</vt:lpstr>
      <vt:lpstr>Partie 5: Impacts</vt:lpstr>
      <vt:lpstr>Partie 5: Impacts</vt:lpstr>
      <vt:lpstr>Partie 5: Impacts</vt:lpstr>
      <vt:lpstr>COPIER – COLLER  "Un conférencier inspiré a dit: "Les meilleurs jours de ma vie ont été les jours passés avec la femme d'un autre homme". L'audience était en état de choc et le silence était total. Il a ajouté: «et elle est ma mère". Une salve d'applaudissements et de rires a suivi. Un seul homme qui a écouté le discours a décidé de le reproduire à la maison. Après le dîner, il dit à sa femme: les meilleurs jours de ma vie ont été les jours passés avec la femme d'un autre homme .... Après un moment, il essaya de se rappeler de la deuxième ligne ...... Au moment où il a repris connaissance, il était sur un lit d'hôpital, récupérant des brûlures d'eau chaude versée sur lui par son épouse.  La morale: Ne copiez pas si vous ne pouvez pas coller."</vt:lpstr>
      <vt:lpstr>Partie 6:Conclusions. Idées recues et préjugées</vt:lpstr>
      <vt:lpstr>Idées reçues et prejugées</vt:lpstr>
      <vt:lpstr>Idées reçues et prejugées</vt:lpstr>
      <vt:lpstr>Idées reçues et prejugées</vt:lpstr>
      <vt:lpstr>partie 7: travaux pratiques et exercices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QUILLIARD</dc:creator>
  <cp:lastModifiedBy>damiba luc</cp:lastModifiedBy>
  <cp:revision>81</cp:revision>
  <dcterms:created xsi:type="dcterms:W3CDTF">2016-07-25T11:30:22Z</dcterms:created>
  <dcterms:modified xsi:type="dcterms:W3CDTF">2020-07-11T23:16:43Z</dcterms:modified>
</cp:coreProperties>
</file>